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59"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2019-09-20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2019-09-20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2019-09-20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2019-09-20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2019-09-20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2019-09-20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2019-09-20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2019-09-20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2019-09-20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2019-09-20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2019-09-20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2019-09-20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2019-09-20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2019-09-20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2019-09-20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2019-09-20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2019-09-20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2019-09-20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jpg"/><Relationship Id="rId5" Type="http://schemas.openxmlformats.org/officeDocument/2006/relationships/image" Target="../media/image21.jpg"/><Relationship Id="rId4" Type="http://schemas.openxmlformats.org/officeDocument/2006/relationships/image" Target="../media/image20.jpg"/></Relationships>
</file>

<file path=ppt/slides/_rels/slide12.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A22DE-FC2D-47A2-AD46-959982499819}"/>
              </a:ext>
            </a:extLst>
          </p:cNvPr>
          <p:cNvSpPr>
            <a:spLocks noGrp="1"/>
          </p:cNvSpPr>
          <p:nvPr>
            <p:ph type="ctrTitle"/>
          </p:nvPr>
        </p:nvSpPr>
        <p:spPr>
          <a:xfrm>
            <a:off x="1638471" y="1661444"/>
            <a:ext cx="8689976" cy="2509213"/>
          </a:xfrm>
        </p:spPr>
        <p:txBody>
          <a:bodyPr>
            <a:normAutofit/>
          </a:bodyPr>
          <a:lstStyle/>
          <a:p>
            <a:r>
              <a:rPr lang="en-US" sz="6000" b="1" dirty="0">
                <a:solidFill>
                  <a:srgbClr val="FF0000"/>
                </a:solidFill>
              </a:rPr>
              <a:t>ANALYTICAL CHEMISTRY</a:t>
            </a:r>
            <a:endParaRPr lang="en-US" sz="6000" dirty="0">
              <a:solidFill>
                <a:srgbClr val="FF0000"/>
              </a:solidFill>
            </a:endParaRPr>
          </a:p>
        </p:txBody>
      </p:sp>
      <p:pic>
        <p:nvPicPr>
          <p:cNvPr id="11" name="Picture 10" descr="biochemistry">
            <a:extLst>
              <a:ext uri="{FF2B5EF4-FFF2-40B4-BE49-F238E27FC236}">
                <a16:creationId xmlns:a16="http://schemas.microsoft.com/office/drawing/2014/main" id="{AB538273-250E-4042-ADE5-43063EE5610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02" y="1523681"/>
            <a:ext cx="2357444" cy="157909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8C0EC864-752E-4649-BD6C-955C98097DD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779025" y="1553875"/>
            <a:ext cx="2372578" cy="1319448"/>
          </a:xfrm>
          <a:prstGeom prst="rect">
            <a:avLst/>
          </a:prstGeom>
          <a:noFill/>
          <a:ln>
            <a:noFill/>
          </a:ln>
          <a:effectLst/>
        </p:spPr>
      </p:pic>
      <p:pic>
        <p:nvPicPr>
          <p:cNvPr id="13" name="Picture 12">
            <a:extLst>
              <a:ext uri="{FF2B5EF4-FFF2-40B4-BE49-F238E27FC236}">
                <a16:creationId xmlns:a16="http://schemas.microsoft.com/office/drawing/2014/main" id="{16317538-BD23-4B3B-A859-5DEAA6A0F37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385557" y="1125416"/>
            <a:ext cx="3552981" cy="2053882"/>
          </a:xfrm>
          <a:prstGeom prst="rect">
            <a:avLst/>
          </a:prstGeom>
          <a:noFill/>
          <a:ln>
            <a:noFill/>
          </a:ln>
          <a:effectLst/>
        </p:spPr>
      </p:pic>
      <p:pic>
        <p:nvPicPr>
          <p:cNvPr id="14" name="Picture 13">
            <a:extLst>
              <a:ext uri="{FF2B5EF4-FFF2-40B4-BE49-F238E27FC236}">
                <a16:creationId xmlns:a16="http://schemas.microsoft.com/office/drawing/2014/main" id="{01C0ACB4-CC59-4856-9C14-34A677B690D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406447" y="1125416"/>
            <a:ext cx="2138851" cy="1747907"/>
          </a:xfrm>
          <a:prstGeom prst="rect">
            <a:avLst/>
          </a:prstGeom>
          <a:noFill/>
          <a:ln>
            <a:noFill/>
          </a:ln>
          <a:effectLst/>
        </p:spPr>
      </p:pic>
      <p:pic>
        <p:nvPicPr>
          <p:cNvPr id="1031" name="Picture 7">
            <a:extLst>
              <a:ext uri="{FF2B5EF4-FFF2-40B4-BE49-F238E27FC236}">
                <a16:creationId xmlns:a16="http://schemas.microsoft.com/office/drawing/2014/main" id="{6E83545C-1D65-456F-BB7C-11F6520811C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3485" y="4400112"/>
            <a:ext cx="2785814" cy="2368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2590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5A85FB-2161-4708-968A-BC65B4180345}"/>
              </a:ext>
            </a:extLst>
          </p:cNvPr>
          <p:cNvSpPr>
            <a:spLocks noGrp="1"/>
          </p:cNvSpPr>
          <p:nvPr>
            <p:ph sz="quarter" idx="13"/>
          </p:nvPr>
        </p:nvSpPr>
        <p:spPr>
          <a:xfrm>
            <a:off x="980000" y="1527002"/>
            <a:ext cx="10363826" cy="3424107"/>
          </a:xfrm>
        </p:spPr>
        <p:txBody>
          <a:bodyPr>
            <a:normAutofit/>
          </a:bodyPr>
          <a:lstStyle/>
          <a:p>
            <a:r>
              <a:rPr lang="en-US" sz="3200" b="1" dirty="0">
                <a:latin typeface="Times New Roman" panose="02020603050405020304" pitchFamily="18" charset="0"/>
                <a:cs typeface="Times New Roman" panose="02020603050405020304" pitchFamily="18" charset="0"/>
              </a:rPr>
              <a:t>Note the position of the  safety showers in the lab.</a:t>
            </a:r>
          </a:p>
          <a:p>
            <a:r>
              <a:rPr lang="en-US" sz="3200" b="1" dirty="0">
                <a:latin typeface="Times New Roman" panose="02020603050405020304" pitchFamily="18" charset="0"/>
                <a:cs typeface="Times New Roman" panose="02020603050405020304" pitchFamily="18" charset="0"/>
              </a:rPr>
              <a:t>Wash your hands thoroughly before leaving the lab.</a:t>
            </a:r>
          </a:p>
        </p:txBody>
      </p:sp>
      <p:grpSp>
        <p:nvGrpSpPr>
          <p:cNvPr id="4" name="Group 2">
            <a:extLst>
              <a:ext uri="{FF2B5EF4-FFF2-40B4-BE49-F238E27FC236}">
                <a16:creationId xmlns:a16="http://schemas.microsoft.com/office/drawing/2014/main" id="{DF9BF78B-E5CA-4098-8A08-6C105A880168}"/>
              </a:ext>
            </a:extLst>
          </p:cNvPr>
          <p:cNvGrpSpPr>
            <a:grpSpLocks/>
          </p:cNvGrpSpPr>
          <p:nvPr/>
        </p:nvGrpSpPr>
        <p:grpSpPr bwMode="auto">
          <a:xfrm>
            <a:off x="5641143" y="3429968"/>
            <a:ext cx="5223549" cy="2736628"/>
            <a:chOff x="4632" y="1381"/>
            <a:chExt cx="6576" cy="3850"/>
          </a:xfrm>
        </p:grpSpPr>
        <p:pic>
          <p:nvPicPr>
            <p:cNvPr id="7171" name="Picture 3">
              <a:extLst>
                <a:ext uri="{FF2B5EF4-FFF2-40B4-BE49-F238E27FC236}">
                  <a16:creationId xmlns:a16="http://schemas.microsoft.com/office/drawing/2014/main" id="{7C1EE186-141D-4A82-8C9B-1006B5EE2B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2" y="1381"/>
              <a:ext cx="6576" cy="385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a:extLst>
                <a:ext uri="{FF2B5EF4-FFF2-40B4-BE49-F238E27FC236}">
                  <a16:creationId xmlns:a16="http://schemas.microsoft.com/office/drawing/2014/main" id="{6F3FB034-1C0D-4A36-B01C-F4E85BF8E799}"/>
                </a:ext>
              </a:extLst>
            </p:cNvPr>
            <p:cNvGrpSpPr>
              <a:grpSpLocks/>
            </p:cNvGrpSpPr>
            <p:nvPr/>
          </p:nvGrpSpPr>
          <p:grpSpPr bwMode="auto">
            <a:xfrm>
              <a:off x="9396" y="3424"/>
              <a:ext cx="1020" cy="792"/>
              <a:chOff x="9396" y="3424"/>
              <a:chExt cx="1020" cy="792"/>
            </a:xfrm>
          </p:grpSpPr>
          <p:sp>
            <p:nvSpPr>
              <p:cNvPr id="6" name="Freeform 5">
                <a:extLst>
                  <a:ext uri="{FF2B5EF4-FFF2-40B4-BE49-F238E27FC236}">
                    <a16:creationId xmlns:a16="http://schemas.microsoft.com/office/drawing/2014/main" id="{7D47E38D-A71C-457D-BC89-383AB2713553}"/>
                  </a:ext>
                </a:extLst>
              </p:cNvPr>
              <p:cNvSpPr>
                <a:spLocks/>
              </p:cNvSpPr>
              <p:nvPr/>
            </p:nvSpPr>
            <p:spPr bwMode="auto">
              <a:xfrm>
                <a:off x="9396" y="3424"/>
                <a:ext cx="1020" cy="792"/>
              </a:xfrm>
              <a:custGeom>
                <a:avLst/>
                <a:gdLst>
                  <a:gd name="T0" fmla="+- 0 9905 9396"/>
                  <a:gd name="T1" fmla="*/ T0 w 1020"/>
                  <a:gd name="T2" fmla="+- 0 3424 3424"/>
                  <a:gd name="T3" fmla="*/ 3424 h 792"/>
                  <a:gd name="T4" fmla="+- 0 9822 9396"/>
                  <a:gd name="T5" fmla="*/ T4 w 1020"/>
                  <a:gd name="T6" fmla="+- 0 3429 3424"/>
                  <a:gd name="T7" fmla="*/ 3429 h 792"/>
                  <a:gd name="T8" fmla="+- 0 9744 9396"/>
                  <a:gd name="T9" fmla="*/ T8 w 1020"/>
                  <a:gd name="T10" fmla="+- 0 3444 3424"/>
                  <a:gd name="T11" fmla="*/ 3444 h 792"/>
                  <a:gd name="T12" fmla="+- 0 9671 9396"/>
                  <a:gd name="T13" fmla="*/ T12 w 1020"/>
                  <a:gd name="T14" fmla="+- 0 3468 3424"/>
                  <a:gd name="T15" fmla="*/ 3468 h 792"/>
                  <a:gd name="T16" fmla="+- 0 9604 9396"/>
                  <a:gd name="T17" fmla="*/ T16 w 1020"/>
                  <a:gd name="T18" fmla="+- 0 3500 3424"/>
                  <a:gd name="T19" fmla="*/ 3500 h 792"/>
                  <a:gd name="T20" fmla="+- 0 9545 9396"/>
                  <a:gd name="T21" fmla="*/ T20 w 1020"/>
                  <a:gd name="T22" fmla="+- 0 3540 3424"/>
                  <a:gd name="T23" fmla="*/ 3540 h 792"/>
                  <a:gd name="T24" fmla="+- 0 9494 9396"/>
                  <a:gd name="T25" fmla="*/ T24 w 1020"/>
                  <a:gd name="T26" fmla="+- 0 3586 3424"/>
                  <a:gd name="T27" fmla="*/ 3586 h 792"/>
                  <a:gd name="T28" fmla="+- 0 9453 9396"/>
                  <a:gd name="T29" fmla="*/ T28 w 1020"/>
                  <a:gd name="T30" fmla="+- 0 3638 3424"/>
                  <a:gd name="T31" fmla="*/ 3638 h 792"/>
                  <a:gd name="T32" fmla="+- 0 9422 9396"/>
                  <a:gd name="T33" fmla="*/ T32 w 1020"/>
                  <a:gd name="T34" fmla="+- 0 3695 3424"/>
                  <a:gd name="T35" fmla="*/ 3695 h 792"/>
                  <a:gd name="T36" fmla="+- 0 9403 9396"/>
                  <a:gd name="T37" fmla="*/ T36 w 1020"/>
                  <a:gd name="T38" fmla="+- 0 3755 3424"/>
                  <a:gd name="T39" fmla="*/ 3755 h 792"/>
                  <a:gd name="T40" fmla="+- 0 9396 9396"/>
                  <a:gd name="T41" fmla="*/ T40 w 1020"/>
                  <a:gd name="T42" fmla="+- 0 3820 3424"/>
                  <a:gd name="T43" fmla="*/ 3820 h 792"/>
                  <a:gd name="T44" fmla="+- 0 9398 9396"/>
                  <a:gd name="T45" fmla="*/ T44 w 1020"/>
                  <a:gd name="T46" fmla="+- 0 3852 3424"/>
                  <a:gd name="T47" fmla="*/ 3852 h 792"/>
                  <a:gd name="T48" fmla="+- 0 9411 9396"/>
                  <a:gd name="T49" fmla="*/ T48 w 1020"/>
                  <a:gd name="T50" fmla="+- 0 3915 3424"/>
                  <a:gd name="T51" fmla="*/ 3915 h 792"/>
                  <a:gd name="T52" fmla="+- 0 9436 9396"/>
                  <a:gd name="T53" fmla="*/ T52 w 1020"/>
                  <a:gd name="T54" fmla="+- 0 3974 3424"/>
                  <a:gd name="T55" fmla="*/ 3974 h 792"/>
                  <a:gd name="T56" fmla="+- 0 9472 9396"/>
                  <a:gd name="T57" fmla="*/ T56 w 1020"/>
                  <a:gd name="T58" fmla="+- 0 4028 3424"/>
                  <a:gd name="T59" fmla="*/ 4028 h 792"/>
                  <a:gd name="T60" fmla="+- 0 9519 9396"/>
                  <a:gd name="T61" fmla="*/ T60 w 1020"/>
                  <a:gd name="T62" fmla="+- 0 4077 3424"/>
                  <a:gd name="T63" fmla="*/ 4077 h 792"/>
                  <a:gd name="T64" fmla="+- 0 9574 9396"/>
                  <a:gd name="T65" fmla="*/ T64 w 1020"/>
                  <a:gd name="T66" fmla="+- 0 4120 3424"/>
                  <a:gd name="T67" fmla="*/ 4120 h 792"/>
                  <a:gd name="T68" fmla="+- 0 9637 9396"/>
                  <a:gd name="T69" fmla="*/ T68 w 1020"/>
                  <a:gd name="T70" fmla="+- 0 4156 3424"/>
                  <a:gd name="T71" fmla="*/ 4156 h 792"/>
                  <a:gd name="T72" fmla="+- 0 9707 9396"/>
                  <a:gd name="T73" fmla="*/ T72 w 1020"/>
                  <a:gd name="T74" fmla="+- 0 4184 3424"/>
                  <a:gd name="T75" fmla="*/ 4184 h 792"/>
                  <a:gd name="T76" fmla="+- 0 9783 9396"/>
                  <a:gd name="T77" fmla="*/ T76 w 1020"/>
                  <a:gd name="T78" fmla="+- 0 4204 3424"/>
                  <a:gd name="T79" fmla="*/ 4204 h 792"/>
                  <a:gd name="T80" fmla="+- 0 9863 9396"/>
                  <a:gd name="T81" fmla="*/ T80 w 1020"/>
                  <a:gd name="T82" fmla="+- 0 4214 3424"/>
                  <a:gd name="T83" fmla="*/ 4214 h 792"/>
                  <a:gd name="T84" fmla="+- 0 9905 9396"/>
                  <a:gd name="T85" fmla="*/ T84 w 1020"/>
                  <a:gd name="T86" fmla="+- 0 4216 3424"/>
                  <a:gd name="T87" fmla="*/ 4216 h 792"/>
                  <a:gd name="T88" fmla="+- 0 9947 9396"/>
                  <a:gd name="T89" fmla="*/ T88 w 1020"/>
                  <a:gd name="T90" fmla="+- 0 4214 3424"/>
                  <a:gd name="T91" fmla="*/ 4214 h 792"/>
                  <a:gd name="T92" fmla="+- 0 10027 9396"/>
                  <a:gd name="T93" fmla="*/ T92 w 1020"/>
                  <a:gd name="T94" fmla="+- 0 4204 3424"/>
                  <a:gd name="T95" fmla="*/ 4204 h 792"/>
                  <a:gd name="T96" fmla="+- 0 10103 9396"/>
                  <a:gd name="T97" fmla="*/ T96 w 1020"/>
                  <a:gd name="T98" fmla="+- 0 4184 3424"/>
                  <a:gd name="T99" fmla="*/ 4184 h 792"/>
                  <a:gd name="T100" fmla="+- 0 10173 9396"/>
                  <a:gd name="T101" fmla="*/ T100 w 1020"/>
                  <a:gd name="T102" fmla="+- 0 4156 3424"/>
                  <a:gd name="T103" fmla="*/ 4156 h 792"/>
                  <a:gd name="T104" fmla="+- 0 10237 9396"/>
                  <a:gd name="T105" fmla="*/ T104 w 1020"/>
                  <a:gd name="T106" fmla="+- 0 4120 3424"/>
                  <a:gd name="T107" fmla="*/ 4120 h 792"/>
                  <a:gd name="T108" fmla="+- 0 10292 9396"/>
                  <a:gd name="T109" fmla="*/ T108 w 1020"/>
                  <a:gd name="T110" fmla="+- 0 4077 3424"/>
                  <a:gd name="T111" fmla="*/ 4077 h 792"/>
                  <a:gd name="T112" fmla="+- 0 10339 9396"/>
                  <a:gd name="T113" fmla="*/ T112 w 1020"/>
                  <a:gd name="T114" fmla="+- 0 4028 3424"/>
                  <a:gd name="T115" fmla="*/ 4028 h 792"/>
                  <a:gd name="T116" fmla="+- 0 10376 9396"/>
                  <a:gd name="T117" fmla="*/ T116 w 1020"/>
                  <a:gd name="T118" fmla="+- 0 3974 3424"/>
                  <a:gd name="T119" fmla="*/ 3974 h 792"/>
                  <a:gd name="T120" fmla="+- 0 10401 9396"/>
                  <a:gd name="T121" fmla="*/ T120 w 1020"/>
                  <a:gd name="T122" fmla="+- 0 3915 3424"/>
                  <a:gd name="T123" fmla="*/ 3915 h 792"/>
                  <a:gd name="T124" fmla="+- 0 10414 9396"/>
                  <a:gd name="T125" fmla="*/ T124 w 1020"/>
                  <a:gd name="T126" fmla="+- 0 3852 3424"/>
                  <a:gd name="T127" fmla="*/ 3852 h 792"/>
                  <a:gd name="T128" fmla="+- 0 10416 9396"/>
                  <a:gd name="T129" fmla="*/ T128 w 1020"/>
                  <a:gd name="T130" fmla="+- 0 3820 3424"/>
                  <a:gd name="T131" fmla="*/ 3820 h 792"/>
                  <a:gd name="T132" fmla="+- 0 10414 9396"/>
                  <a:gd name="T133" fmla="*/ T132 w 1020"/>
                  <a:gd name="T134" fmla="+- 0 3787 3424"/>
                  <a:gd name="T135" fmla="*/ 3787 h 792"/>
                  <a:gd name="T136" fmla="+- 0 10401 9396"/>
                  <a:gd name="T137" fmla="*/ T136 w 1020"/>
                  <a:gd name="T138" fmla="+- 0 3725 3424"/>
                  <a:gd name="T139" fmla="*/ 3725 h 792"/>
                  <a:gd name="T140" fmla="+- 0 10376 9396"/>
                  <a:gd name="T141" fmla="*/ T140 w 1020"/>
                  <a:gd name="T142" fmla="+- 0 3666 3424"/>
                  <a:gd name="T143" fmla="*/ 3666 h 792"/>
                  <a:gd name="T144" fmla="+- 0 10339 9396"/>
                  <a:gd name="T145" fmla="*/ T144 w 1020"/>
                  <a:gd name="T146" fmla="+- 0 3611 3424"/>
                  <a:gd name="T147" fmla="*/ 3611 h 792"/>
                  <a:gd name="T148" fmla="+- 0 10292 9396"/>
                  <a:gd name="T149" fmla="*/ T148 w 1020"/>
                  <a:gd name="T150" fmla="+- 0 3562 3424"/>
                  <a:gd name="T151" fmla="*/ 3562 h 792"/>
                  <a:gd name="T152" fmla="+- 0 10237 9396"/>
                  <a:gd name="T153" fmla="*/ T152 w 1020"/>
                  <a:gd name="T154" fmla="+- 0 3519 3424"/>
                  <a:gd name="T155" fmla="*/ 3519 h 792"/>
                  <a:gd name="T156" fmla="+- 0 10173 9396"/>
                  <a:gd name="T157" fmla="*/ T156 w 1020"/>
                  <a:gd name="T158" fmla="+- 0 3483 3424"/>
                  <a:gd name="T159" fmla="*/ 3483 h 792"/>
                  <a:gd name="T160" fmla="+- 0 10103 9396"/>
                  <a:gd name="T161" fmla="*/ T160 w 1020"/>
                  <a:gd name="T162" fmla="+- 0 3455 3424"/>
                  <a:gd name="T163" fmla="*/ 3455 h 792"/>
                  <a:gd name="T164" fmla="+- 0 10027 9396"/>
                  <a:gd name="T165" fmla="*/ T164 w 1020"/>
                  <a:gd name="T166" fmla="+- 0 3435 3424"/>
                  <a:gd name="T167" fmla="*/ 3435 h 792"/>
                  <a:gd name="T168" fmla="+- 0 9947 9396"/>
                  <a:gd name="T169" fmla="*/ T168 w 1020"/>
                  <a:gd name="T170" fmla="+- 0 3425 3424"/>
                  <a:gd name="T171" fmla="*/ 3425 h 792"/>
                  <a:gd name="T172" fmla="+- 0 9905 9396"/>
                  <a:gd name="T173" fmla="*/ T172 w 1020"/>
                  <a:gd name="T174" fmla="+- 0 3424 3424"/>
                  <a:gd name="T175" fmla="*/ 3424 h 79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020" h="792">
                    <a:moveTo>
                      <a:pt x="509" y="0"/>
                    </a:moveTo>
                    <a:lnTo>
                      <a:pt x="426" y="5"/>
                    </a:lnTo>
                    <a:lnTo>
                      <a:pt x="348" y="20"/>
                    </a:lnTo>
                    <a:lnTo>
                      <a:pt x="275" y="44"/>
                    </a:lnTo>
                    <a:lnTo>
                      <a:pt x="208" y="76"/>
                    </a:lnTo>
                    <a:lnTo>
                      <a:pt x="149" y="116"/>
                    </a:lnTo>
                    <a:lnTo>
                      <a:pt x="98" y="162"/>
                    </a:lnTo>
                    <a:lnTo>
                      <a:pt x="57" y="214"/>
                    </a:lnTo>
                    <a:lnTo>
                      <a:pt x="26" y="271"/>
                    </a:lnTo>
                    <a:lnTo>
                      <a:pt x="7" y="331"/>
                    </a:lnTo>
                    <a:lnTo>
                      <a:pt x="0" y="396"/>
                    </a:lnTo>
                    <a:lnTo>
                      <a:pt x="2" y="428"/>
                    </a:lnTo>
                    <a:lnTo>
                      <a:pt x="15" y="491"/>
                    </a:lnTo>
                    <a:lnTo>
                      <a:pt x="40" y="550"/>
                    </a:lnTo>
                    <a:lnTo>
                      <a:pt x="76" y="604"/>
                    </a:lnTo>
                    <a:lnTo>
                      <a:pt x="123" y="653"/>
                    </a:lnTo>
                    <a:lnTo>
                      <a:pt x="178" y="696"/>
                    </a:lnTo>
                    <a:lnTo>
                      <a:pt x="241" y="732"/>
                    </a:lnTo>
                    <a:lnTo>
                      <a:pt x="311" y="760"/>
                    </a:lnTo>
                    <a:lnTo>
                      <a:pt x="387" y="780"/>
                    </a:lnTo>
                    <a:lnTo>
                      <a:pt x="467" y="790"/>
                    </a:lnTo>
                    <a:lnTo>
                      <a:pt x="509" y="792"/>
                    </a:lnTo>
                    <a:lnTo>
                      <a:pt x="551" y="790"/>
                    </a:lnTo>
                    <a:lnTo>
                      <a:pt x="631" y="780"/>
                    </a:lnTo>
                    <a:lnTo>
                      <a:pt x="707" y="760"/>
                    </a:lnTo>
                    <a:lnTo>
                      <a:pt x="777" y="732"/>
                    </a:lnTo>
                    <a:lnTo>
                      <a:pt x="841" y="696"/>
                    </a:lnTo>
                    <a:lnTo>
                      <a:pt x="896" y="653"/>
                    </a:lnTo>
                    <a:lnTo>
                      <a:pt x="943" y="604"/>
                    </a:lnTo>
                    <a:lnTo>
                      <a:pt x="980" y="550"/>
                    </a:lnTo>
                    <a:lnTo>
                      <a:pt x="1005" y="491"/>
                    </a:lnTo>
                    <a:lnTo>
                      <a:pt x="1018" y="428"/>
                    </a:lnTo>
                    <a:lnTo>
                      <a:pt x="1020" y="396"/>
                    </a:lnTo>
                    <a:lnTo>
                      <a:pt x="1018" y="363"/>
                    </a:lnTo>
                    <a:lnTo>
                      <a:pt x="1005" y="301"/>
                    </a:lnTo>
                    <a:lnTo>
                      <a:pt x="980" y="242"/>
                    </a:lnTo>
                    <a:lnTo>
                      <a:pt x="943" y="187"/>
                    </a:lnTo>
                    <a:lnTo>
                      <a:pt x="896" y="138"/>
                    </a:lnTo>
                    <a:lnTo>
                      <a:pt x="841" y="95"/>
                    </a:lnTo>
                    <a:lnTo>
                      <a:pt x="777" y="59"/>
                    </a:lnTo>
                    <a:lnTo>
                      <a:pt x="707" y="31"/>
                    </a:lnTo>
                    <a:lnTo>
                      <a:pt x="631" y="11"/>
                    </a:lnTo>
                    <a:lnTo>
                      <a:pt x="551" y="1"/>
                    </a:lnTo>
                    <a:lnTo>
                      <a:pt x="509" y="0"/>
                    </a:lnTo>
                    <a:close/>
                  </a:path>
                </a:pathLst>
              </a:custGeom>
              <a:noFill/>
              <a:ln w="38100">
                <a:solidFill>
                  <a:srgbClr val="FA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sp>
        <p:nvSpPr>
          <p:cNvPr id="8" name="Title 1">
            <a:extLst>
              <a:ext uri="{FF2B5EF4-FFF2-40B4-BE49-F238E27FC236}">
                <a16:creationId xmlns:a16="http://schemas.microsoft.com/office/drawing/2014/main" id="{57DDA54B-B84E-49AA-83EB-151401830C96}"/>
              </a:ext>
            </a:extLst>
          </p:cNvPr>
          <p:cNvSpPr>
            <a:spLocks noGrp="1"/>
          </p:cNvSpPr>
          <p:nvPr>
            <p:ph type="title"/>
          </p:nvPr>
        </p:nvSpPr>
        <p:spPr>
          <a:xfrm>
            <a:off x="847549" y="0"/>
            <a:ext cx="10364451" cy="1596177"/>
          </a:xfrm>
        </p:spPr>
        <p:txBody>
          <a:bodyPr>
            <a:normAutofit/>
          </a:bodyPr>
          <a:lstStyle/>
          <a:p>
            <a:r>
              <a:rPr lang="en-US" sz="5400" b="1" dirty="0">
                <a:solidFill>
                  <a:srgbClr val="FF0000"/>
                </a:solidFill>
                <a:effectLst>
                  <a:outerShdw blurRad="50800" dist="38100" algn="tr" rotWithShape="0">
                    <a:prstClr val="black">
                      <a:alpha val="40000"/>
                    </a:prstClr>
                  </a:outerShdw>
                </a:effectLst>
              </a:rPr>
              <a:t>Safety</a:t>
            </a:r>
            <a:r>
              <a:rPr lang="en-US" sz="5400" b="1" dirty="0">
                <a:solidFill>
                  <a:srgbClr val="FF0000"/>
                </a:solidFill>
              </a:rPr>
              <a:t> </a:t>
            </a:r>
            <a:r>
              <a:rPr lang="en-US" sz="5400" b="1" dirty="0">
                <a:solidFill>
                  <a:srgbClr val="FF0000"/>
                </a:solidFill>
                <a:effectLst>
                  <a:outerShdw blurRad="50800" dist="38100" algn="tr" rotWithShape="0">
                    <a:prstClr val="black">
                      <a:alpha val="40000"/>
                    </a:prstClr>
                  </a:outerShdw>
                </a:effectLst>
              </a:rPr>
              <a:t>measures</a:t>
            </a:r>
            <a:r>
              <a:rPr lang="en-US" sz="5400" b="1" dirty="0">
                <a:solidFill>
                  <a:srgbClr val="FF0000"/>
                </a:solidFill>
              </a:rPr>
              <a:t> </a:t>
            </a:r>
            <a:r>
              <a:rPr lang="en-US" sz="5400" b="1" dirty="0">
                <a:solidFill>
                  <a:srgbClr val="FF0000"/>
                </a:solidFill>
                <a:effectLst>
                  <a:outerShdw blurRad="50800" dist="38100" algn="tr" rotWithShape="0">
                    <a:prstClr val="black">
                      <a:alpha val="40000"/>
                    </a:prstClr>
                  </a:outerShdw>
                </a:effectLst>
              </a:rPr>
              <a:t>&amp;</a:t>
            </a:r>
            <a:r>
              <a:rPr lang="en-US" sz="5400" b="1" dirty="0">
                <a:solidFill>
                  <a:srgbClr val="FF0000"/>
                </a:solidFill>
              </a:rPr>
              <a:t> </a:t>
            </a:r>
            <a:r>
              <a:rPr lang="en-US" sz="5400" b="1" dirty="0">
                <a:solidFill>
                  <a:srgbClr val="FF0000"/>
                </a:solidFill>
                <a:effectLst>
                  <a:outerShdw blurRad="50800" dist="38100" algn="tr" rotWithShape="0">
                    <a:prstClr val="black">
                      <a:alpha val="40000"/>
                    </a:prstClr>
                  </a:outerShdw>
                </a:effectLst>
              </a:rPr>
              <a:t>rules</a:t>
            </a:r>
            <a:endParaRPr lang="en-US" sz="5400" b="1" dirty="0">
              <a:solidFill>
                <a:srgbClr val="FF0000"/>
              </a:solidFill>
            </a:endParaRPr>
          </a:p>
        </p:txBody>
      </p:sp>
    </p:spTree>
    <p:extLst>
      <p:ext uri="{BB962C8B-B14F-4D97-AF65-F5344CB8AC3E}">
        <p14:creationId xmlns:p14="http://schemas.microsoft.com/office/powerpoint/2010/main" val="373838431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56CA91-E68C-457D-8516-C2A760A2469B}"/>
              </a:ext>
            </a:extLst>
          </p:cNvPr>
          <p:cNvSpPr>
            <a:spLocks noGrp="1"/>
          </p:cNvSpPr>
          <p:nvPr>
            <p:ph sz="quarter" idx="13"/>
          </p:nvPr>
        </p:nvSpPr>
        <p:spPr>
          <a:xfrm>
            <a:off x="1220408" y="777928"/>
            <a:ext cx="10363826" cy="3424107"/>
          </a:xfrm>
        </p:spPr>
        <p:txBody>
          <a:bodyPr>
            <a:normAutofit/>
          </a:bodyPr>
          <a:lstStyle/>
          <a:p>
            <a:r>
              <a:rPr lang="en-US" sz="3600" b="1" dirty="0">
                <a:latin typeface="Times New Roman" panose="02020603050405020304" pitchFamily="18" charset="0"/>
                <a:cs typeface="Times New Roman" panose="02020603050405020304" pitchFamily="18" charset="0"/>
              </a:rPr>
              <a:t>LABORATORY MATERIALS</a:t>
            </a:r>
          </a:p>
          <a:p>
            <a:pPr lvl="1"/>
            <a:r>
              <a:rPr lang="en-US" sz="3200" b="1" dirty="0">
                <a:latin typeface="Times New Roman" panose="02020603050405020304" pitchFamily="18" charset="0"/>
                <a:cs typeface="Times New Roman" panose="02020603050405020304" pitchFamily="18" charset="0"/>
              </a:rPr>
              <a:t>Pipette</a:t>
            </a:r>
          </a:p>
          <a:p>
            <a:pPr lvl="1"/>
            <a:r>
              <a:rPr lang="en-US" sz="3200" b="1" dirty="0">
                <a:latin typeface="Times New Roman" panose="02020603050405020304" pitchFamily="18" charset="0"/>
                <a:cs typeface="Times New Roman" panose="02020603050405020304" pitchFamily="18" charset="0"/>
              </a:rPr>
              <a:t>Burette</a:t>
            </a:r>
          </a:p>
          <a:p>
            <a:pPr lvl="1"/>
            <a:r>
              <a:rPr lang="en-US" sz="3200" b="1" dirty="0">
                <a:latin typeface="Times New Roman" panose="02020603050405020304" pitchFamily="18" charset="0"/>
                <a:cs typeface="Times New Roman" panose="02020603050405020304" pitchFamily="18" charset="0"/>
              </a:rPr>
              <a:t>Flask</a:t>
            </a:r>
          </a:p>
          <a:p>
            <a:r>
              <a:rPr lang="en-US" sz="3600" b="1" dirty="0">
                <a:latin typeface="Times New Roman" panose="02020603050405020304" pitchFamily="18" charset="0"/>
                <a:cs typeface="Times New Roman" panose="02020603050405020304" pitchFamily="18" charset="0"/>
              </a:rPr>
              <a:t>Measuring flasks</a:t>
            </a:r>
          </a:p>
        </p:txBody>
      </p:sp>
      <p:sp>
        <p:nvSpPr>
          <p:cNvPr id="7" name="Rectangle 10">
            <a:extLst>
              <a:ext uri="{FF2B5EF4-FFF2-40B4-BE49-F238E27FC236}">
                <a16:creationId xmlns:a16="http://schemas.microsoft.com/office/drawing/2014/main" id="{3D465E2E-217F-4199-8749-5E8E00B6F2E9}"/>
              </a:ext>
            </a:extLst>
          </p:cNvPr>
          <p:cNvSpPr>
            <a:spLocks noChangeArrowheads="1"/>
          </p:cNvSpPr>
          <p:nvPr/>
        </p:nvSpPr>
        <p:spPr bwMode="auto">
          <a:xfrm>
            <a:off x="5711483" y="248998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8" name="Group 6">
            <a:extLst>
              <a:ext uri="{FF2B5EF4-FFF2-40B4-BE49-F238E27FC236}">
                <a16:creationId xmlns:a16="http://schemas.microsoft.com/office/drawing/2014/main" id="{AB492B10-C43D-4437-95D1-1782E0AEDB4D}"/>
              </a:ext>
            </a:extLst>
          </p:cNvPr>
          <p:cNvGrpSpPr>
            <a:grpSpLocks/>
          </p:cNvGrpSpPr>
          <p:nvPr/>
        </p:nvGrpSpPr>
        <p:grpSpPr bwMode="auto">
          <a:xfrm>
            <a:off x="1705988" y="4092867"/>
            <a:ext cx="2517669" cy="2721839"/>
            <a:chOff x="3367" y="-498"/>
            <a:chExt cx="3438" cy="3970"/>
          </a:xfrm>
        </p:grpSpPr>
        <p:grpSp>
          <p:nvGrpSpPr>
            <p:cNvPr id="9" name="Group 7">
              <a:extLst>
                <a:ext uri="{FF2B5EF4-FFF2-40B4-BE49-F238E27FC236}">
                  <a16:creationId xmlns:a16="http://schemas.microsoft.com/office/drawing/2014/main" id="{2E7AB6B6-3270-438E-8032-21BB99E8A99B}"/>
                </a:ext>
              </a:extLst>
            </p:cNvPr>
            <p:cNvGrpSpPr>
              <a:grpSpLocks/>
            </p:cNvGrpSpPr>
            <p:nvPr/>
          </p:nvGrpSpPr>
          <p:grpSpPr bwMode="auto">
            <a:xfrm>
              <a:off x="3368" y="-497"/>
              <a:ext cx="3436" cy="3967"/>
              <a:chOff x="3368" y="-497"/>
              <a:chExt cx="3436" cy="3967"/>
            </a:xfrm>
          </p:grpSpPr>
          <p:sp>
            <p:nvSpPr>
              <p:cNvPr id="10" name="Freeform 9">
                <a:extLst>
                  <a:ext uri="{FF2B5EF4-FFF2-40B4-BE49-F238E27FC236}">
                    <a16:creationId xmlns:a16="http://schemas.microsoft.com/office/drawing/2014/main" id="{CB1940E7-77BA-44DD-942C-4213ABF68CB6}"/>
                  </a:ext>
                </a:extLst>
              </p:cNvPr>
              <p:cNvSpPr>
                <a:spLocks/>
              </p:cNvSpPr>
              <p:nvPr/>
            </p:nvSpPr>
            <p:spPr bwMode="auto">
              <a:xfrm>
                <a:off x="3368" y="-497"/>
                <a:ext cx="3436" cy="3967"/>
              </a:xfrm>
              <a:custGeom>
                <a:avLst/>
                <a:gdLst>
                  <a:gd name="T0" fmla="+- 0 3368 3368"/>
                  <a:gd name="T1" fmla="*/ T0 w 3436"/>
                  <a:gd name="T2" fmla="+- 0 3470 -497"/>
                  <a:gd name="T3" fmla="*/ 3470 h 3967"/>
                  <a:gd name="T4" fmla="+- 0 6804 3368"/>
                  <a:gd name="T5" fmla="*/ T4 w 3436"/>
                  <a:gd name="T6" fmla="+- 0 3470 -497"/>
                  <a:gd name="T7" fmla="*/ 3470 h 3967"/>
                  <a:gd name="T8" fmla="+- 0 6804 3368"/>
                  <a:gd name="T9" fmla="*/ T8 w 3436"/>
                  <a:gd name="T10" fmla="+- 0 -497 -497"/>
                  <a:gd name="T11" fmla="*/ -497 h 3967"/>
                  <a:gd name="T12" fmla="+- 0 3368 3368"/>
                  <a:gd name="T13" fmla="*/ T12 w 3436"/>
                  <a:gd name="T14" fmla="+- 0 -497 -497"/>
                  <a:gd name="T15" fmla="*/ -497 h 3967"/>
                  <a:gd name="T16" fmla="+- 0 3368 3368"/>
                  <a:gd name="T17" fmla="*/ T16 w 3436"/>
                  <a:gd name="T18" fmla="+- 0 3470 -497"/>
                  <a:gd name="T19" fmla="*/ 3470 h 3967"/>
                </a:gdLst>
                <a:ahLst/>
                <a:cxnLst>
                  <a:cxn ang="0">
                    <a:pos x="T1" y="T3"/>
                  </a:cxn>
                  <a:cxn ang="0">
                    <a:pos x="T5" y="T7"/>
                  </a:cxn>
                  <a:cxn ang="0">
                    <a:pos x="T9" y="T11"/>
                  </a:cxn>
                  <a:cxn ang="0">
                    <a:pos x="T13" y="T15"/>
                  </a:cxn>
                  <a:cxn ang="0">
                    <a:pos x="T17" y="T19"/>
                  </a:cxn>
                </a:cxnLst>
                <a:rect l="0" t="0" r="r" b="b"/>
                <a:pathLst>
                  <a:path w="3436" h="3967">
                    <a:moveTo>
                      <a:pt x="0" y="3967"/>
                    </a:moveTo>
                    <a:lnTo>
                      <a:pt x="3436" y="3967"/>
                    </a:lnTo>
                    <a:lnTo>
                      <a:pt x="3436" y="0"/>
                    </a:lnTo>
                    <a:lnTo>
                      <a:pt x="0" y="0"/>
                    </a:lnTo>
                    <a:lnTo>
                      <a:pt x="0" y="3967"/>
                    </a:lnTo>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056" name="Picture 8">
                <a:extLst>
                  <a:ext uri="{FF2B5EF4-FFF2-40B4-BE49-F238E27FC236}">
                    <a16:creationId xmlns:a16="http://schemas.microsoft.com/office/drawing/2014/main" id="{F3F7C86F-DCCF-4E0C-ABF3-C7AB809987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7" y="-498"/>
                <a:ext cx="3437" cy="397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11" name="Rectangle 11">
            <a:extLst>
              <a:ext uri="{FF2B5EF4-FFF2-40B4-BE49-F238E27FC236}">
                <a16:creationId xmlns:a16="http://schemas.microsoft.com/office/drawing/2014/main" id="{F4CA5931-ACAB-4104-86DC-215E22E70B2C}"/>
              </a:ext>
            </a:extLst>
          </p:cNvPr>
          <p:cNvSpPr>
            <a:spLocks noChangeArrowheads="1"/>
          </p:cNvSpPr>
          <p:nvPr/>
        </p:nvSpPr>
        <p:spPr bwMode="auto">
          <a:xfrm>
            <a:off x="692204" y="4367514"/>
            <a:ext cx="1457318"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Wrong</a:t>
            </a:r>
            <a:endParaRPr kumimoji="0" lang="en-US" altLang="en-US" sz="1100" b="0" i="0" u="none" strike="noStrike" cap="none" normalizeH="0" baseline="0" dirty="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Right</a:t>
            </a:r>
            <a:endParaRPr kumimoji="0" lang="en-US" altLang="en-US" sz="1100" b="0" i="0" u="none" strike="noStrike" cap="none" normalizeH="0" baseline="0" dirty="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Wrong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F4BF7805-A16B-48A8-B372-7158B64D1B82}"/>
              </a:ext>
            </a:extLst>
          </p:cNvPr>
          <p:cNvPicPr>
            <a:picLocks noChangeAspect="1"/>
          </p:cNvPicPr>
          <p:nvPr/>
        </p:nvPicPr>
        <p:blipFill rotWithShape="1">
          <a:blip r:embed="rId3"/>
          <a:srcRect l="3270" t="14615" r="3947" b="6208"/>
          <a:stretch/>
        </p:blipFill>
        <p:spPr>
          <a:xfrm>
            <a:off x="9819025" y="1250297"/>
            <a:ext cx="1988458" cy="1696885"/>
          </a:xfrm>
          <a:prstGeom prst="rect">
            <a:avLst/>
          </a:prstGeom>
        </p:spPr>
      </p:pic>
      <p:pic>
        <p:nvPicPr>
          <p:cNvPr id="6" name="Picture 5">
            <a:extLst>
              <a:ext uri="{FF2B5EF4-FFF2-40B4-BE49-F238E27FC236}">
                <a16:creationId xmlns:a16="http://schemas.microsoft.com/office/drawing/2014/main" id="{BB09C5F4-B661-4507-96C3-7D11F0CDDEC7}"/>
              </a:ext>
            </a:extLst>
          </p:cNvPr>
          <p:cNvPicPr>
            <a:picLocks noChangeAspect="1"/>
          </p:cNvPicPr>
          <p:nvPr/>
        </p:nvPicPr>
        <p:blipFill>
          <a:blip r:embed="rId4"/>
          <a:stretch>
            <a:fillRect/>
          </a:stretch>
        </p:blipFill>
        <p:spPr>
          <a:xfrm>
            <a:off x="7158037" y="1418418"/>
            <a:ext cx="2143125" cy="2143125"/>
          </a:xfrm>
          <a:prstGeom prst="rect">
            <a:avLst/>
          </a:prstGeom>
        </p:spPr>
      </p:pic>
      <p:pic>
        <p:nvPicPr>
          <p:cNvPr id="13" name="Picture 12">
            <a:extLst>
              <a:ext uri="{FF2B5EF4-FFF2-40B4-BE49-F238E27FC236}">
                <a16:creationId xmlns:a16="http://schemas.microsoft.com/office/drawing/2014/main" id="{9369B133-C9CC-4E82-B85E-A54740E9BFAF}"/>
              </a:ext>
            </a:extLst>
          </p:cNvPr>
          <p:cNvPicPr>
            <a:picLocks noChangeAspect="1"/>
          </p:cNvPicPr>
          <p:nvPr/>
        </p:nvPicPr>
        <p:blipFill>
          <a:blip r:embed="rId5"/>
          <a:stretch>
            <a:fillRect/>
          </a:stretch>
        </p:blipFill>
        <p:spPr>
          <a:xfrm>
            <a:off x="9985829" y="3108976"/>
            <a:ext cx="1248228" cy="2971096"/>
          </a:xfrm>
          <a:prstGeom prst="rect">
            <a:avLst/>
          </a:prstGeom>
        </p:spPr>
      </p:pic>
      <p:pic>
        <p:nvPicPr>
          <p:cNvPr id="15" name="Picture 14">
            <a:extLst>
              <a:ext uri="{FF2B5EF4-FFF2-40B4-BE49-F238E27FC236}">
                <a16:creationId xmlns:a16="http://schemas.microsoft.com/office/drawing/2014/main" id="{301A130A-6BE7-4644-9D57-C2B269B0AE9F}"/>
              </a:ext>
            </a:extLst>
          </p:cNvPr>
          <p:cNvPicPr>
            <a:picLocks noChangeAspect="1"/>
          </p:cNvPicPr>
          <p:nvPr/>
        </p:nvPicPr>
        <p:blipFill rotWithShape="1">
          <a:blip r:embed="rId6"/>
          <a:srcRect l="15299" r="10773"/>
          <a:stretch/>
        </p:blipFill>
        <p:spPr>
          <a:xfrm>
            <a:off x="7561943" y="3615365"/>
            <a:ext cx="1422400" cy="2371725"/>
          </a:xfrm>
          <a:prstGeom prst="rect">
            <a:avLst/>
          </a:prstGeom>
        </p:spPr>
      </p:pic>
    </p:spTree>
    <p:extLst>
      <p:ext uri="{BB962C8B-B14F-4D97-AF65-F5344CB8AC3E}">
        <p14:creationId xmlns:p14="http://schemas.microsoft.com/office/powerpoint/2010/main" val="112093198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86C38C5-8026-45E8-8B8A-04E318120872}"/>
              </a:ext>
            </a:extLst>
          </p:cNvPr>
          <p:cNvPicPr>
            <a:picLocks noChangeAspect="1"/>
          </p:cNvPicPr>
          <p:nvPr/>
        </p:nvPicPr>
        <p:blipFill>
          <a:blip r:embed="rId2"/>
          <a:stretch>
            <a:fillRect/>
          </a:stretch>
        </p:blipFill>
        <p:spPr>
          <a:xfrm>
            <a:off x="1181685" y="914401"/>
            <a:ext cx="9115865" cy="5092504"/>
          </a:xfrm>
          <a:prstGeom prst="rect">
            <a:avLst/>
          </a:prstGeom>
        </p:spPr>
      </p:pic>
    </p:spTree>
    <p:extLst>
      <p:ext uri="{BB962C8B-B14F-4D97-AF65-F5344CB8AC3E}">
        <p14:creationId xmlns:p14="http://schemas.microsoft.com/office/powerpoint/2010/main" val="334621840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7F4F5-6413-44F6-AB7F-0383BCD4FD1B}"/>
              </a:ext>
            </a:extLst>
          </p:cNvPr>
          <p:cNvSpPr>
            <a:spLocks noGrp="1"/>
          </p:cNvSpPr>
          <p:nvPr>
            <p:ph type="title"/>
          </p:nvPr>
        </p:nvSpPr>
        <p:spPr>
          <a:xfrm>
            <a:off x="1012249" y="24871"/>
            <a:ext cx="10364451" cy="1596177"/>
          </a:xfrm>
        </p:spPr>
        <p:txBody>
          <a:bodyPr>
            <a:normAutofit/>
          </a:bodyPr>
          <a:lstStyle/>
          <a:p>
            <a:r>
              <a:rPr lang="en-US" sz="5400" b="1" dirty="0">
                <a:solidFill>
                  <a:srgbClr val="FF0000"/>
                </a:solidFill>
              </a:rPr>
              <a:t>INTRODUCTION</a:t>
            </a:r>
            <a:endParaRPr lang="en-US" sz="8800" dirty="0">
              <a:solidFill>
                <a:srgbClr val="FF0000"/>
              </a:solidFill>
            </a:endParaRPr>
          </a:p>
        </p:txBody>
      </p:sp>
      <p:sp>
        <p:nvSpPr>
          <p:cNvPr id="3" name="Content Placeholder 2">
            <a:extLst>
              <a:ext uri="{FF2B5EF4-FFF2-40B4-BE49-F238E27FC236}">
                <a16:creationId xmlns:a16="http://schemas.microsoft.com/office/drawing/2014/main" id="{3E56CA91-E68C-457D-8516-C2A760A2469B}"/>
              </a:ext>
            </a:extLst>
          </p:cNvPr>
          <p:cNvSpPr>
            <a:spLocks noGrp="1"/>
          </p:cNvSpPr>
          <p:nvPr>
            <p:ph sz="quarter" idx="13"/>
          </p:nvPr>
        </p:nvSpPr>
        <p:spPr>
          <a:xfrm>
            <a:off x="914087" y="1114036"/>
            <a:ext cx="10363826" cy="4629928"/>
          </a:xfrm>
        </p:spPr>
        <p:txBody>
          <a:bodyPr>
            <a:noAutofit/>
          </a:bodyPr>
          <a:lstStyle/>
          <a:p>
            <a:r>
              <a:rPr lang="en-US" sz="2800" b="1" dirty="0">
                <a:latin typeface="Times New Roman" panose="02020603050405020304" pitchFamily="18" charset="0"/>
                <a:cs typeface="Times New Roman" panose="02020603050405020304" pitchFamily="18" charset="0"/>
              </a:rPr>
              <a:t>Analytical chemistry – </a:t>
            </a:r>
            <a:r>
              <a:rPr lang="en-US" sz="2800" dirty="0">
                <a:latin typeface="Times New Roman" panose="02020603050405020304" pitchFamily="18" charset="0"/>
                <a:cs typeface="Times New Roman" panose="02020603050405020304" pitchFamily="18" charset="0"/>
              </a:rPr>
              <a:t>Science Field Evolving And Adapting Methods, Devices and strategy for obtaining information about chemical composition, structure and energy state of substances.</a:t>
            </a:r>
          </a:p>
          <a:p>
            <a:r>
              <a:rPr lang="en-US" sz="2800" b="1" dirty="0">
                <a:latin typeface="Times New Roman" panose="02020603050405020304" pitchFamily="18" charset="0"/>
                <a:cs typeface="Times New Roman" panose="02020603050405020304" pitchFamily="18" charset="0"/>
              </a:rPr>
              <a:t>Goals   of   analytical   chemistry:</a:t>
            </a:r>
            <a:r>
              <a:rPr lang="en-US" sz="2800" dirty="0">
                <a:latin typeface="Times New Roman" panose="02020603050405020304" pitchFamily="18" charset="0"/>
                <a:cs typeface="Times New Roman" panose="02020603050405020304" pitchFamily="18" charset="0"/>
              </a:rPr>
              <a:t>  to   detect   chemical   elements, which   compose particular substance - </a:t>
            </a:r>
            <a:r>
              <a:rPr lang="en-US" sz="2800" b="1" dirty="0">
                <a:latin typeface="Times New Roman" panose="02020603050405020304" pitchFamily="18" charset="0"/>
                <a:cs typeface="Times New Roman" panose="02020603050405020304" pitchFamily="18" charset="0"/>
              </a:rPr>
              <a:t>qualitative analysis; </a:t>
            </a:r>
            <a:r>
              <a:rPr lang="en-US" sz="2800" dirty="0">
                <a:latin typeface="Times New Roman" panose="02020603050405020304" pitchFamily="18" charset="0"/>
                <a:cs typeface="Times New Roman" panose="02020603050405020304" pitchFamily="18" charset="0"/>
              </a:rPr>
              <a:t>to determine the ratios of different elements in investigative substance </a:t>
            </a:r>
            <a:r>
              <a:rPr lang="en-US" sz="2800" b="1" dirty="0">
                <a:latin typeface="Times New Roman" panose="02020603050405020304" pitchFamily="18" charset="0"/>
                <a:cs typeface="Times New Roman" panose="02020603050405020304" pitchFamily="18" charset="0"/>
              </a:rPr>
              <a:t>- quantitative analysis.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88794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56CA91-E68C-457D-8516-C2A760A2469B}"/>
              </a:ext>
            </a:extLst>
          </p:cNvPr>
          <p:cNvSpPr>
            <a:spLocks noGrp="1"/>
          </p:cNvSpPr>
          <p:nvPr>
            <p:ph sz="quarter" idx="13"/>
          </p:nvPr>
        </p:nvSpPr>
        <p:spPr>
          <a:xfrm>
            <a:off x="914087" y="1114864"/>
            <a:ext cx="10363826" cy="4628271"/>
          </a:xfrm>
        </p:spPr>
        <p:txBody>
          <a:bodyPr>
            <a:noAutofit/>
          </a:bodyPr>
          <a:lstStyle/>
          <a:p>
            <a:r>
              <a:rPr lang="en-US" sz="2400" b="1" dirty="0">
                <a:latin typeface="Times New Roman" panose="02020603050405020304" pitchFamily="18" charset="0"/>
                <a:cs typeface="Times New Roman" panose="02020603050405020304" pitchFamily="18" charset="0"/>
              </a:rPr>
              <a:t>Chemical methods of analysis – </a:t>
            </a:r>
            <a:r>
              <a:rPr lang="en-US" sz="2400" dirty="0">
                <a:latin typeface="Times New Roman" panose="02020603050405020304" pitchFamily="18" charset="0"/>
                <a:cs typeface="Times New Roman" panose="02020603050405020304" pitchFamily="18" charset="0"/>
              </a:rPr>
              <a:t>methods based on chemical interaction of atoms, molecules and ions. (gravimetry, </a:t>
            </a:r>
            <a:r>
              <a:rPr lang="en-US" sz="2400" dirty="0" err="1">
                <a:latin typeface="Times New Roman" panose="02020603050405020304" pitchFamily="18" charset="0"/>
                <a:cs typeface="Times New Roman" panose="02020603050405020304" pitchFamily="18" charset="0"/>
              </a:rPr>
              <a:t>titrimetry</a:t>
            </a:r>
            <a:r>
              <a:rPr lang="en-US" sz="2400" dirty="0">
                <a:latin typeface="Times New Roman" panose="02020603050405020304" pitchFamily="18" charset="0"/>
                <a:cs typeface="Times New Roman" panose="02020603050405020304" pitchFamily="18" charset="0"/>
              </a:rPr>
              <a:t>, gas analysis, kinetic methods of analysis).</a:t>
            </a:r>
          </a:p>
          <a:p>
            <a:r>
              <a:rPr lang="en-US" sz="2400" b="1" dirty="0">
                <a:latin typeface="Times New Roman" panose="02020603050405020304" pitchFamily="18" charset="0"/>
                <a:cs typeface="Times New Roman" panose="02020603050405020304" pitchFamily="18" charset="0"/>
              </a:rPr>
              <a:t>Physical methods </a:t>
            </a:r>
            <a:r>
              <a:rPr lang="en-US" sz="2400" dirty="0">
                <a:latin typeface="Times New Roman" panose="02020603050405020304" pitchFamily="18" charset="0"/>
                <a:cs typeface="Times New Roman" panose="02020603050405020304" pitchFamily="18" charset="0"/>
              </a:rPr>
              <a:t>are based on different parameters of substance (</a:t>
            </a:r>
            <a:r>
              <a:rPr lang="en-US" sz="2400" dirty="0" err="1">
                <a:latin typeface="Times New Roman" panose="02020603050405020304" pitchFamily="18" charset="0"/>
                <a:cs typeface="Times New Roman" panose="02020603050405020304" pitchFamily="18" charset="0"/>
              </a:rPr>
              <a:t>radioactivit</a:t>
            </a:r>
            <a:r>
              <a:rPr lang="en-US" sz="2400" dirty="0">
                <a:latin typeface="Times New Roman" panose="02020603050405020304" pitchFamily="18" charset="0"/>
                <a:cs typeface="Times New Roman" panose="02020603050405020304" pitchFamily="18" charset="0"/>
              </a:rPr>
              <a:t> y, electromagnetic properties, radiation).</a:t>
            </a:r>
          </a:p>
          <a:p>
            <a:r>
              <a:rPr lang="en-US" sz="2400" b="1" dirty="0">
                <a:latin typeface="Times New Roman" panose="02020603050405020304" pitchFamily="18" charset="0"/>
                <a:cs typeface="Times New Roman" panose="02020603050405020304" pitchFamily="18" charset="0"/>
              </a:rPr>
              <a:t>biological methods </a:t>
            </a:r>
            <a:r>
              <a:rPr lang="en-US" sz="2400" dirty="0">
                <a:latin typeface="Times New Roman" panose="02020603050405020304" pitchFamily="18" charset="0"/>
                <a:cs typeface="Times New Roman" panose="02020603050405020304" pitchFamily="18" charset="0"/>
              </a:rPr>
              <a:t>– based on use of biologically active substances and biological systems.</a:t>
            </a:r>
          </a:p>
          <a:p>
            <a:r>
              <a:rPr lang="en-US" sz="2400" b="1" dirty="0">
                <a:latin typeface="Times New Roman" panose="02020603050405020304" pitchFamily="18" charset="0"/>
                <a:cs typeface="Times New Roman" panose="02020603050405020304" pitchFamily="18" charset="0"/>
              </a:rPr>
              <a:t>biochemical methods </a:t>
            </a:r>
            <a:r>
              <a:rPr lang="en-US" sz="2400" dirty="0">
                <a:latin typeface="Times New Roman" panose="02020603050405020304" pitchFamily="18" charset="0"/>
                <a:cs typeface="Times New Roman" panose="02020603050405020304" pitchFamily="18" charset="0"/>
              </a:rPr>
              <a:t>– when substances of biological origin are investigated with chemical methods.</a:t>
            </a:r>
          </a:p>
        </p:txBody>
      </p:sp>
      <p:sp>
        <p:nvSpPr>
          <p:cNvPr id="6" name="Title 1">
            <a:extLst>
              <a:ext uri="{FF2B5EF4-FFF2-40B4-BE49-F238E27FC236}">
                <a16:creationId xmlns:a16="http://schemas.microsoft.com/office/drawing/2014/main" id="{C5DE50B3-7597-4702-9AAD-4F834CCF44A3}"/>
              </a:ext>
            </a:extLst>
          </p:cNvPr>
          <p:cNvSpPr>
            <a:spLocks noGrp="1"/>
          </p:cNvSpPr>
          <p:nvPr>
            <p:ph type="title"/>
          </p:nvPr>
        </p:nvSpPr>
        <p:spPr>
          <a:xfrm>
            <a:off x="1012249" y="24871"/>
            <a:ext cx="10364451" cy="1596177"/>
          </a:xfrm>
        </p:spPr>
        <p:txBody>
          <a:bodyPr>
            <a:normAutofit/>
          </a:bodyPr>
          <a:lstStyle/>
          <a:p>
            <a:r>
              <a:rPr lang="en-US" sz="5400" b="1" dirty="0">
                <a:solidFill>
                  <a:srgbClr val="FF0000"/>
                </a:solidFill>
              </a:rPr>
              <a:t>INTRODUCTION</a:t>
            </a:r>
            <a:endParaRPr lang="en-US" sz="8800" dirty="0">
              <a:solidFill>
                <a:srgbClr val="FF0000"/>
              </a:solidFill>
            </a:endParaRPr>
          </a:p>
        </p:txBody>
      </p:sp>
    </p:spTree>
    <p:extLst>
      <p:ext uri="{BB962C8B-B14F-4D97-AF65-F5344CB8AC3E}">
        <p14:creationId xmlns:p14="http://schemas.microsoft.com/office/powerpoint/2010/main" val="33770539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3D164-7EBA-4352-848A-C5988EDD9DC0}"/>
              </a:ext>
            </a:extLst>
          </p:cNvPr>
          <p:cNvSpPr>
            <a:spLocks noGrp="1"/>
          </p:cNvSpPr>
          <p:nvPr>
            <p:ph type="title"/>
          </p:nvPr>
        </p:nvSpPr>
        <p:spPr>
          <a:xfrm>
            <a:off x="913774" y="462469"/>
            <a:ext cx="10364451" cy="1596177"/>
          </a:xfrm>
        </p:spPr>
        <p:txBody>
          <a:bodyPr>
            <a:normAutofit/>
          </a:bodyPr>
          <a:lstStyle/>
          <a:p>
            <a:r>
              <a:rPr lang="en-US" b="1" dirty="0"/>
              <a:t>Practical   sessions   will start immediately after getting the theoretical background in lab</a:t>
            </a:r>
          </a:p>
        </p:txBody>
      </p:sp>
      <p:pic>
        <p:nvPicPr>
          <p:cNvPr id="3075" name="Picture 3">
            <a:extLst>
              <a:ext uri="{FF2B5EF4-FFF2-40B4-BE49-F238E27FC236}">
                <a16:creationId xmlns:a16="http://schemas.microsoft.com/office/drawing/2014/main" id="{398D0ECA-F8CC-44B5-97DE-6B51429982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9305" y="2058646"/>
            <a:ext cx="6878736" cy="4030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43675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D7C9-5BF9-40EA-99E6-E541AA2F7EC5}"/>
              </a:ext>
            </a:extLst>
          </p:cNvPr>
          <p:cNvSpPr>
            <a:spLocks noGrp="1"/>
          </p:cNvSpPr>
          <p:nvPr>
            <p:ph type="title"/>
          </p:nvPr>
        </p:nvSpPr>
        <p:spPr>
          <a:xfrm>
            <a:off x="913774" y="0"/>
            <a:ext cx="10364451" cy="1596177"/>
          </a:xfrm>
        </p:spPr>
        <p:txBody>
          <a:bodyPr>
            <a:normAutofit/>
          </a:bodyPr>
          <a:lstStyle/>
          <a:p>
            <a:r>
              <a:rPr lang="en-US" sz="5400" b="1" dirty="0">
                <a:solidFill>
                  <a:srgbClr val="FF0000"/>
                </a:solidFill>
                <a:effectLst>
                  <a:outerShdw blurRad="50800" dist="38100" algn="tr" rotWithShape="0">
                    <a:prstClr val="black">
                      <a:alpha val="40000"/>
                    </a:prstClr>
                  </a:outerShdw>
                </a:effectLst>
              </a:rPr>
              <a:t>Laboratory</a:t>
            </a:r>
            <a:br>
              <a:rPr lang="en-US" sz="5400" b="1" dirty="0">
                <a:solidFill>
                  <a:srgbClr val="FF0000"/>
                </a:solidFill>
              </a:rPr>
            </a:br>
            <a:r>
              <a:rPr lang="en-US" sz="5400" b="1" dirty="0">
                <a:solidFill>
                  <a:srgbClr val="FF0000"/>
                </a:solidFill>
                <a:effectLst>
                  <a:outerShdw blurRad="50800" dist="38100" algn="tr" rotWithShape="0">
                    <a:prstClr val="black">
                      <a:alpha val="40000"/>
                    </a:prstClr>
                  </a:outerShdw>
                </a:effectLst>
              </a:rPr>
              <a:t>Policies</a:t>
            </a:r>
            <a:endParaRPr lang="en-US" sz="5400" b="1" dirty="0">
              <a:solidFill>
                <a:srgbClr val="FF0000"/>
              </a:solidFill>
            </a:endParaRPr>
          </a:p>
        </p:txBody>
      </p:sp>
      <p:sp>
        <p:nvSpPr>
          <p:cNvPr id="3" name="Content Placeholder 2">
            <a:extLst>
              <a:ext uri="{FF2B5EF4-FFF2-40B4-BE49-F238E27FC236}">
                <a16:creationId xmlns:a16="http://schemas.microsoft.com/office/drawing/2014/main" id="{D795631B-51BF-49B8-A305-1A1986BBB4AB}"/>
              </a:ext>
            </a:extLst>
          </p:cNvPr>
          <p:cNvSpPr>
            <a:spLocks noGrp="1"/>
          </p:cNvSpPr>
          <p:nvPr>
            <p:ph sz="quarter" idx="13"/>
          </p:nvPr>
        </p:nvSpPr>
        <p:spPr>
          <a:xfrm>
            <a:off x="914399" y="1716946"/>
            <a:ext cx="10363826" cy="4669786"/>
          </a:xfrm>
        </p:spPr>
        <p:txBody>
          <a:bodyPr>
            <a:noAutofit/>
          </a:bodyPr>
          <a:lstStyle/>
          <a:p>
            <a:r>
              <a:rPr lang="en-US" b="1" dirty="0">
                <a:latin typeface="Times New Roman" panose="02020603050405020304" pitchFamily="18" charset="0"/>
                <a:cs typeface="Times New Roman" panose="02020603050405020304" pitchFamily="18" charset="0"/>
              </a:rPr>
              <a:t>Attendance in the lab is obligatory.</a:t>
            </a:r>
          </a:p>
          <a:p>
            <a:r>
              <a:rPr lang="en-US" b="1" dirty="0">
                <a:latin typeface="Times New Roman" panose="02020603050405020304" pitchFamily="18" charset="0"/>
                <a:cs typeface="Times New Roman" panose="02020603050405020304" pitchFamily="18" charset="0"/>
              </a:rPr>
              <a:t>you are allowed to enter  the teaching  room within the first 10 min of the lab session.</a:t>
            </a:r>
          </a:p>
          <a:p>
            <a:r>
              <a:rPr lang="en-US" b="1" dirty="0">
                <a:latin typeface="Times New Roman" panose="02020603050405020304" pitchFamily="18" charset="0"/>
                <a:cs typeface="Times New Roman" panose="02020603050405020304" pitchFamily="18" charset="0"/>
              </a:rPr>
              <a:t>If you miss a  lab session, you will  NOT  be allowed to repeat the missed lab experiment under any circumstances.</a:t>
            </a:r>
          </a:p>
          <a:p>
            <a:r>
              <a:rPr lang="en-US" b="1" dirty="0">
                <a:latin typeface="Times New Roman" panose="02020603050405020304" pitchFamily="18" charset="0"/>
                <a:cs typeface="Times New Roman" panose="02020603050405020304" pitchFamily="18" charset="0"/>
              </a:rPr>
              <a:t>you are required to download  the week’s experiment  and bring the hard copy to the lab, and no excuses will  be  accepted  if you come to the lab without your own copy.</a:t>
            </a:r>
          </a:p>
          <a:p>
            <a:r>
              <a:rPr lang="en-US" b="1" dirty="0">
                <a:latin typeface="Times New Roman" panose="02020603050405020304" pitchFamily="18" charset="0"/>
                <a:cs typeface="Times New Roman" panose="02020603050405020304" pitchFamily="18" charset="0"/>
              </a:rPr>
              <a:t>After downloading experimental protocols, you are required to study  the lab exercise before coming to the lab to avoid any confusion.</a:t>
            </a:r>
          </a:p>
        </p:txBody>
      </p:sp>
    </p:spTree>
    <p:extLst>
      <p:ext uri="{BB962C8B-B14F-4D97-AF65-F5344CB8AC3E}">
        <p14:creationId xmlns:p14="http://schemas.microsoft.com/office/powerpoint/2010/main" val="411595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B64888-12F6-4D8E-834C-88B47C3F3FE3}"/>
              </a:ext>
            </a:extLst>
          </p:cNvPr>
          <p:cNvSpPr>
            <a:spLocks noGrp="1"/>
          </p:cNvSpPr>
          <p:nvPr>
            <p:ph sz="quarter" idx="13"/>
          </p:nvPr>
        </p:nvSpPr>
        <p:spPr>
          <a:xfrm>
            <a:off x="899706" y="1596178"/>
            <a:ext cx="10363826" cy="5261822"/>
          </a:xfrm>
        </p:spPr>
        <p:txBody>
          <a:bodyPr>
            <a:noAutofit/>
          </a:bodyPr>
          <a:lstStyle/>
          <a:p>
            <a:r>
              <a:rPr lang="en-US" sz="2600" b="1" dirty="0">
                <a:latin typeface="Times New Roman" panose="02020603050405020304" pitchFamily="18" charset="0"/>
                <a:cs typeface="Times New Roman" panose="02020603050405020304" pitchFamily="18" charset="0"/>
              </a:rPr>
              <a:t>At  the end of the lab session, a  report with completed  lab work will be  submitted  to the lab instructor.</a:t>
            </a:r>
          </a:p>
          <a:p>
            <a:r>
              <a:rPr lang="en-US" sz="2600" b="1" dirty="0">
                <a:latin typeface="Times New Roman" panose="02020603050405020304" pitchFamily="18" charset="0"/>
                <a:cs typeface="Times New Roman" panose="02020603050405020304" pitchFamily="18" charset="0"/>
              </a:rPr>
              <a:t>You should cleanup your work area after the lab experiment  and return it back the way you found it.</a:t>
            </a:r>
          </a:p>
          <a:p>
            <a:r>
              <a:rPr lang="en-US" sz="2600" b="1" dirty="0">
                <a:latin typeface="Times New Roman" panose="02020603050405020304" pitchFamily="18" charset="0"/>
                <a:cs typeface="Times New Roman" panose="02020603050405020304" pitchFamily="18" charset="0"/>
              </a:rPr>
              <a:t>Every student should bring his own soft tissue paper.</a:t>
            </a:r>
          </a:p>
          <a:p>
            <a:r>
              <a:rPr lang="en-US" sz="2600" b="1" dirty="0">
                <a:latin typeface="Times New Roman" panose="02020603050405020304" pitchFamily="18" charset="0"/>
                <a:cs typeface="Times New Roman" panose="02020603050405020304" pitchFamily="18" charset="0"/>
              </a:rPr>
              <a:t>The lab instructor will check your work area before you leave the lab.</a:t>
            </a:r>
          </a:p>
        </p:txBody>
      </p:sp>
      <p:sp>
        <p:nvSpPr>
          <p:cNvPr id="4" name="Title 1">
            <a:extLst>
              <a:ext uri="{FF2B5EF4-FFF2-40B4-BE49-F238E27FC236}">
                <a16:creationId xmlns:a16="http://schemas.microsoft.com/office/drawing/2014/main" id="{CA7F1E6F-F883-4DB1-9E48-5F8C883B0E14}"/>
              </a:ext>
            </a:extLst>
          </p:cNvPr>
          <p:cNvSpPr>
            <a:spLocks noGrp="1"/>
          </p:cNvSpPr>
          <p:nvPr>
            <p:ph type="title"/>
          </p:nvPr>
        </p:nvSpPr>
        <p:spPr>
          <a:xfrm>
            <a:off x="913774" y="0"/>
            <a:ext cx="10364451" cy="1596177"/>
          </a:xfrm>
        </p:spPr>
        <p:txBody>
          <a:bodyPr>
            <a:normAutofit/>
          </a:bodyPr>
          <a:lstStyle/>
          <a:p>
            <a:r>
              <a:rPr lang="en-US" sz="5400" b="1" dirty="0">
                <a:solidFill>
                  <a:srgbClr val="FF0000"/>
                </a:solidFill>
                <a:effectLst>
                  <a:outerShdw blurRad="50800" dist="38100" algn="tr" rotWithShape="0">
                    <a:prstClr val="black">
                      <a:alpha val="40000"/>
                    </a:prstClr>
                  </a:outerShdw>
                </a:effectLst>
              </a:rPr>
              <a:t>Laboratory</a:t>
            </a:r>
            <a:br>
              <a:rPr lang="en-US" sz="5400" b="1" dirty="0">
                <a:solidFill>
                  <a:srgbClr val="FF0000"/>
                </a:solidFill>
              </a:rPr>
            </a:br>
            <a:r>
              <a:rPr lang="en-US" sz="5400" b="1" dirty="0">
                <a:solidFill>
                  <a:srgbClr val="FF0000"/>
                </a:solidFill>
                <a:effectLst>
                  <a:outerShdw blurRad="50800" dist="38100" algn="tr" rotWithShape="0">
                    <a:prstClr val="black">
                      <a:alpha val="40000"/>
                    </a:prstClr>
                  </a:outerShdw>
                </a:effectLst>
              </a:rPr>
              <a:t>Policies</a:t>
            </a:r>
            <a:endParaRPr lang="en-US" sz="5400" b="1" dirty="0">
              <a:solidFill>
                <a:srgbClr val="FF0000"/>
              </a:solidFill>
            </a:endParaRPr>
          </a:p>
        </p:txBody>
      </p:sp>
    </p:spTree>
    <p:extLst>
      <p:ext uri="{BB962C8B-B14F-4D97-AF65-F5344CB8AC3E}">
        <p14:creationId xmlns:p14="http://schemas.microsoft.com/office/powerpoint/2010/main" val="1394812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1DFCB-6851-40D6-984E-4E8374B18204}"/>
              </a:ext>
            </a:extLst>
          </p:cNvPr>
          <p:cNvSpPr>
            <a:spLocks noGrp="1"/>
          </p:cNvSpPr>
          <p:nvPr>
            <p:ph type="title"/>
          </p:nvPr>
        </p:nvSpPr>
        <p:spPr>
          <a:xfrm>
            <a:off x="847549" y="0"/>
            <a:ext cx="10364451" cy="1596177"/>
          </a:xfrm>
        </p:spPr>
        <p:txBody>
          <a:bodyPr>
            <a:normAutofit/>
          </a:bodyPr>
          <a:lstStyle/>
          <a:p>
            <a:r>
              <a:rPr lang="en-US" sz="5400" b="1" dirty="0">
                <a:solidFill>
                  <a:srgbClr val="FF0000"/>
                </a:solidFill>
                <a:effectLst>
                  <a:outerShdw blurRad="50800" dist="38100" algn="tr" rotWithShape="0">
                    <a:prstClr val="black">
                      <a:alpha val="40000"/>
                    </a:prstClr>
                  </a:outerShdw>
                </a:effectLst>
              </a:rPr>
              <a:t>Safety</a:t>
            </a:r>
            <a:r>
              <a:rPr lang="en-US" sz="5400" b="1" dirty="0">
                <a:solidFill>
                  <a:srgbClr val="FF0000"/>
                </a:solidFill>
              </a:rPr>
              <a:t> </a:t>
            </a:r>
            <a:r>
              <a:rPr lang="en-US" sz="5400" b="1" dirty="0">
                <a:solidFill>
                  <a:srgbClr val="FF0000"/>
                </a:solidFill>
                <a:effectLst>
                  <a:outerShdw blurRad="50800" dist="38100" algn="tr" rotWithShape="0">
                    <a:prstClr val="black">
                      <a:alpha val="40000"/>
                    </a:prstClr>
                  </a:outerShdw>
                </a:effectLst>
              </a:rPr>
              <a:t>measures</a:t>
            </a:r>
            <a:r>
              <a:rPr lang="en-US" sz="5400" b="1" dirty="0">
                <a:solidFill>
                  <a:srgbClr val="FF0000"/>
                </a:solidFill>
              </a:rPr>
              <a:t> </a:t>
            </a:r>
            <a:r>
              <a:rPr lang="en-US" sz="5400" b="1" dirty="0">
                <a:solidFill>
                  <a:srgbClr val="FF0000"/>
                </a:solidFill>
                <a:effectLst>
                  <a:outerShdw blurRad="50800" dist="38100" algn="tr" rotWithShape="0">
                    <a:prstClr val="black">
                      <a:alpha val="40000"/>
                    </a:prstClr>
                  </a:outerShdw>
                </a:effectLst>
              </a:rPr>
              <a:t>&amp;</a:t>
            </a:r>
            <a:r>
              <a:rPr lang="en-US" sz="5400" b="1" dirty="0">
                <a:solidFill>
                  <a:srgbClr val="FF0000"/>
                </a:solidFill>
              </a:rPr>
              <a:t> </a:t>
            </a:r>
            <a:r>
              <a:rPr lang="en-US" sz="5400" b="1" dirty="0">
                <a:solidFill>
                  <a:srgbClr val="FF0000"/>
                </a:solidFill>
                <a:effectLst>
                  <a:outerShdw blurRad="50800" dist="38100" algn="tr" rotWithShape="0">
                    <a:prstClr val="black">
                      <a:alpha val="40000"/>
                    </a:prstClr>
                  </a:outerShdw>
                </a:effectLst>
              </a:rPr>
              <a:t>rules</a:t>
            </a:r>
            <a:endParaRPr lang="en-US" sz="5400" b="1" dirty="0">
              <a:solidFill>
                <a:srgbClr val="FF0000"/>
              </a:solidFill>
            </a:endParaRPr>
          </a:p>
        </p:txBody>
      </p:sp>
      <p:sp>
        <p:nvSpPr>
          <p:cNvPr id="3" name="Content Placeholder 2">
            <a:extLst>
              <a:ext uri="{FF2B5EF4-FFF2-40B4-BE49-F238E27FC236}">
                <a16:creationId xmlns:a16="http://schemas.microsoft.com/office/drawing/2014/main" id="{77D2318E-19D9-4A44-94DD-94A586280689}"/>
              </a:ext>
            </a:extLst>
          </p:cNvPr>
          <p:cNvSpPr>
            <a:spLocks noGrp="1"/>
          </p:cNvSpPr>
          <p:nvPr>
            <p:ph sz="quarter" idx="13"/>
          </p:nvPr>
        </p:nvSpPr>
        <p:spPr>
          <a:xfrm>
            <a:off x="871044" y="1716946"/>
            <a:ext cx="10363826" cy="3424107"/>
          </a:xfrm>
        </p:spPr>
        <p:txBody>
          <a:bodyPr>
            <a:normAutofit/>
          </a:bodyPr>
          <a:lstStyle/>
          <a:p>
            <a:r>
              <a:rPr lang="en-US" sz="2800" b="1" dirty="0">
                <a:latin typeface="Times New Roman" panose="02020603050405020304" pitchFamily="18" charset="0"/>
                <a:cs typeface="Times New Roman" panose="02020603050405020304" pitchFamily="18" charset="0"/>
              </a:rPr>
              <a:t>Always   wear   your   lab coat before entering the lab.</a:t>
            </a:r>
          </a:p>
          <a:p>
            <a:r>
              <a:rPr lang="en-US" sz="2800" b="1" dirty="0">
                <a:latin typeface="Times New Roman" panose="02020603050405020304" pitchFamily="18" charset="0"/>
                <a:cs typeface="Times New Roman" panose="02020603050405020304" pitchFamily="18" charset="0"/>
              </a:rPr>
              <a:t>Use  goggles &amp; gloves if necessary as directed by your lab instructor.</a:t>
            </a:r>
          </a:p>
        </p:txBody>
      </p:sp>
      <p:pic>
        <p:nvPicPr>
          <p:cNvPr id="4104" name="Picture 8">
            <a:extLst>
              <a:ext uri="{FF2B5EF4-FFF2-40B4-BE49-F238E27FC236}">
                <a16:creationId xmlns:a16="http://schemas.microsoft.com/office/drawing/2014/main" id="{43AE8267-1E72-48F4-B164-69E2119D29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809" y="3950632"/>
            <a:ext cx="1828800" cy="2838297"/>
          </a:xfrm>
          <a:prstGeom prst="rect">
            <a:avLst/>
          </a:prstGeom>
          <a:noFill/>
          <a:extLst>
            <a:ext uri="{909E8E84-426E-40DD-AFC4-6F175D3DCCD1}">
              <a14:hiddenFill xmlns:a14="http://schemas.microsoft.com/office/drawing/2010/main">
                <a:solidFill>
                  <a:srgbClr val="FFFFFF"/>
                </a:solidFill>
              </a14:hiddenFill>
            </a:ext>
          </a:extLst>
        </p:spPr>
      </p:pic>
      <p:pic>
        <p:nvPicPr>
          <p:cNvPr id="4105" name="Picture 9">
            <a:extLst>
              <a:ext uri="{FF2B5EF4-FFF2-40B4-BE49-F238E27FC236}">
                <a16:creationId xmlns:a16="http://schemas.microsoft.com/office/drawing/2014/main" id="{D21E5836-DFDE-4643-8981-B1F7488C2C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2376" y="4207944"/>
            <a:ext cx="18288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0">
            <a:extLst>
              <a:ext uri="{FF2B5EF4-FFF2-40B4-BE49-F238E27FC236}">
                <a16:creationId xmlns:a16="http://schemas.microsoft.com/office/drawing/2014/main" id="{1A42FA3D-58E6-416B-A2B2-613C19E747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2345" y="5349528"/>
            <a:ext cx="1866900" cy="1490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686340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1689ED-85C5-498B-854C-5BDB9CEA6F99}"/>
              </a:ext>
            </a:extLst>
          </p:cNvPr>
          <p:cNvSpPr>
            <a:spLocks noGrp="1"/>
          </p:cNvSpPr>
          <p:nvPr>
            <p:ph sz="quarter" idx="13"/>
          </p:nvPr>
        </p:nvSpPr>
        <p:spPr>
          <a:xfrm>
            <a:off x="913774" y="1167618"/>
            <a:ext cx="10363826" cy="4965896"/>
          </a:xfrm>
        </p:spPr>
        <p:txBody>
          <a:bodyPr>
            <a:noAutofit/>
          </a:bodyPr>
          <a:lstStyle/>
          <a:p>
            <a:r>
              <a:rPr lang="en-US" sz="2400" b="1" dirty="0">
                <a:latin typeface="Times New Roman" panose="02020603050405020304" pitchFamily="18" charset="0"/>
                <a:cs typeface="Times New Roman" panose="02020603050405020304" pitchFamily="18" charset="0"/>
              </a:rPr>
              <a:t>Behave in a respectable  and responsible way allover the lab.</a:t>
            </a:r>
          </a:p>
          <a:p>
            <a:r>
              <a:rPr lang="en-US" sz="2400" b="1" dirty="0">
                <a:latin typeface="Times New Roman" panose="02020603050405020304" pitchFamily="18" charset="0"/>
                <a:cs typeface="Times New Roman" panose="02020603050405020304" pitchFamily="18" charset="0"/>
              </a:rPr>
              <a:t>Only take  your notebook  and pen to the lab area;  bags,  coats,   …</a:t>
            </a:r>
            <a:r>
              <a:rPr lang="en-US" sz="2400" b="1" dirty="0" err="1">
                <a:latin typeface="Times New Roman" panose="02020603050405020304" pitchFamily="18" charset="0"/>
                <a:cs typeface="Times New Roman" panose="02020603050405020304" pitchFamily="18" charset="0"/>
              </a:rPr>
              <a:t>etc</a:t>
            </a:r>
            <a:r>
              <a:rPr lang="en-US" sz="2400" b="1" dirty="0">
                <a:latin typeface="Times New Roman" panose="02020603050405020304" pitchFamily="18" charset="0"/>
                <a:cs typeface="Times New Roman" panose="02020603050405020304" pitchFamily="18" charset="0"/>
              </a:rPr>
              <a:t>   should  be   kept  in your locker.</a:t>
            </a:r>
          </a:p>
          <a:p>
            <a:r>
              <a:rPr lang="en-US" sz="2400" b="1" dirty="0">
                <a:latin typeface="Times New Roman" panose="02020603050405020304" pitchFamily="18" charset="0"/>
                <a:cs typeface="Times New Roman" panose="02020603050405020304" pitchFamily="18" charset="0"/>
              </a:rPr>
              <a:t>Mobile phones are allowed in condition  to be  kept on a  silent mode.</a:t>
            </a:r>
          </a:p>
          <a:p>
            <a:r>
              <a:rPr lang="en-US" sz="2400" b="1" dirty="0">
                <a:latin typeface="Times New Roman" panose="02020603050405020304" pitchFamily="18" charset="0"/>
                <a:cs typeface="Times New Roman" panose="02020603050405020304" pitchFamily="18" charset="0"/>
              </a:rPr>
              <a:t>Tie up long hair to keep it away from flame.</a:t>
            </a:r>
          </a:p>
          <a:p>
            <a:r>
              <a:rPr lang="en-US" sz="2400" b="1" dirty="0">
                <a:latin typeface="Times New Roman" panose="02020603050405020304" pitchFamily="18" charset="0"/>
                <a:cs typeface="Times New Roman" panose="02020603050405020304" pitchFamily="18" charset="0"/>
              </a:rPr>
              <a:t>Do not touch anything from the lab equipment unless told to do so by the lab instructor.</a:t>
            </a:r>
          </a:p>
          <a:p>
            <a:r>
              <a:rPr lang="en-US" sz="2400" b="1" dirty="0">
                <a:latin typeface="Times New Roman" panose="02020603050405020304" pitchFamily="18" charset="0"/>
                <a:cs typeface="Times New Roman" panose="02020603050405020304" pitchFamily="18" charset="0"/>
              </a:rPr>
              <a:t>Assume  all chemicals in the lab are dangerous.</a:t>
            </a:r>
          </a:p>
          <a:p>
            <a:r>
              <a:rPr lang="en-US" sz="2400" b="1" dirty="0">
                <a:latin typeface="Times New Roman" panose="02020603050405020304" pitchFamily="18" charset="0"/>
                <a:cs typeface="Times New Roman" panose="02020603050405020304" pitchFamily="18" charset="0"/>
              </a:rPr>
              <a:t>Do not taste any solution or chemical.</a:t>
            </a:r>
          </a:p>
        </p:txBody>
      </p:sp>
      <p:pic>
        <p:nvPicPr>
          <p:cNvPr id="5122" name="Picture 2">
            <a:extLst>
              <a:ext uri="{FF2B5EF4-FFF2-40B4-BE49-F238E27FC236}">
                <a16:creationId xmlns:a16="http://schemas.microsoft.com/office/drawing/2014/main" id="{3295F208-A0B5-481A-BE40-BE07F9CDF2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5611" y="5261823"/>
            <a:ext cx="1513547" cy="1596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http://www.picturesof.net/_images_300/Symbols_Danger_Poison_Pollution_Hazardous_Waste_Explosives_and_Other_Hazardous_Materials_Vector_Clip_Art_Picture_111216-121927-648001.jpg">
            <a:extLst>
              <a:ext uri="{FF2B5EF4-FFF2-40B4-BE49-F238E27FC236}">
                <a16:creationId xmlns:a16="http://schemas.microsoft.com/office/drawing/2014/main" id="{D317A99A-EB07-481C-AE96-D7C1BCA0BE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47925" y="3568322"/>
            <a:ext cx="1352673" cy="1302653"/>
          </a:xfrm>
          <a:prstGeom prst="rect">
            <a:avLst/>
          </a:prstGeom>
          <a:noFill/>
          <a:ln>
            <a:noFill/>
          </a:ln>
        </p:spPr>
      </p:pic>
      <p:sp>
        <p:nvSpPr>
          <p:cNvPr id="7" name="Title 1">
            <a:extLst>
              <a:ext uri="{FF2B5EF4-FFF2-40B4-BE49-F238E27FC236}">
                <a16:creationId xmlns:a16="http://schemas.microsoft.com/office/drawing/2014/main" id="{0B481CA6-BEDD-446C-B0CF-8728818408C3}"/>
              </a:ext>
            </a:extLst>
          </p:cNvPr>
          <p:cNvSpPr>
            <a:spLocks noGrp="1"/>
          </p:cNvSpPr>
          <p:nvPr>
            <p:ph type="title"/>
          </p:nvPr>
        </p:nvSpPr>
        <p:spPr>
          <a:xfrm>
            <a:off x="847549" y="0"/>
            <a:ext cx="10364451" cy="1596177"/>
          </a:xfrm>
        </p:spPr>
        <p:txBody>
          <a:bodyPr>
            <a:normAutofit/>
          </a:bodyPr>
          <a:lstStyle/>
          <a:p>
            <a:r>
              <a:rPr lang="en-US" sz="5400" b="1" dirty="0">
                <a:solidFill>
                  <a:srgbClr val="FF0000"/>
                </a:solidFill>
                <a:effectLst>
                  <a:outerShdw blurRad="50800" dist="38100" algn="tr" rotWithShape="0">
                    <a:prstClr val="black">
                      <a:alpha val="40000"/>
                    </a:prstClr>
                  </a:outerShdw>
                </a:effectLst>
              </a:rPr>
              <a:t>Safety</a:t>
            </a:r>
            <a:r>
              <a:rPr lang="en-US" sz="5400" b="1" dirty="0">
                <a:solidFill>
                  <a:srgbClr val="FF0000"/>
                </a:solidFill>
              </a:rPr>
              <a:t> </a:t>
            </a:r>
            <a:r>
              <a:rPr lang="en-US" sz="5400" b="1" dirty="0">
                <a:solidFill>
                  <a:srgbClr val="FF0000"/>
                </a:solidFill>
                <a:effectLst>
                  <a:outerShdw blurRad="50800" dist="38100" algn="tr" rotWithShape="0">
                    <a:prstClr val="black">
                      <a:alpha val="40000"/>
                    </a:prstClr>
                  </a:outerShdw>
                </a:effectLst>
              </a:rPr>
              <a:t>measures</a:t>
            </a:r>
            <a:r>
              <a:rPr lang="en-US" sz="5400" b="1" dirty="0">
                <a:solidFill>
                  <a:srgbClr val="FF0000"/>
                </a:solidFill>
              </a:rPr>
              <a:t> </a:t>
            </a:r>
            <a:r>
              <a:rPr lang="en-US" sz="5400" b="1" dirty="0">
                <a:solidFill>
                  <a:srgbClr val="FF0000"/>
                </a:solidFill>
                <a:effectLst>
                  <a:outerShdw blurRad="50800" dist="38100" algn="tr" rotWithShape="0">
                    <a:prstClr val="black">
                      <a:alpha val="40000"/>
                    </a:prstClr>
                  </a:outerShdw>
                </a:effectLst>
              </a:rPr>
              <a:t>&amp;</a:t>
            </a:r>
            <a:r>
              <a:rPr lang="en-US" sz="5400" b="1" dirty="0">
                <a:solidFill>
                  <a:srgbClr val="FF0000"/>
                </a:solidFill>
              </a:rPr>
              <a:t> </a:t>
            </a:r>
            <a:r>
              <a:rPr lang="en-US" sz="5400" b="1" dirty="0">
                <a:solidFill>
                  <a:srgbClr val="FF0000"/>
                </a:solidFill>
                <a:effectLst>
                  <a:outerShdw blurRad="50800" dist="38100" algn="tr" rotWithShape="0">
                    <a:prstClr val="black">
                      <a:alpha val="40000"/>
                    </a:prstClr>
                  </a:outerShdw>
                </a:effectLst>
              </a:rPr>
              <a:t>rules</a:t>
            </a:r>
            <a:endParaRPr lang="en-US" sz="5400" b="1" dirty="0">
              <a:solidFill>
                <a:srgbClr val="FF0000"/>
              </a:solidFill>
            </a:endParaRPr>
          </a:p>
        </p:txBody>
      </p:sp>
      <p:pic>
        <p:nvPicPr>
          <p:cNvPr id="5" name="Picture 4">
            <a:extLst>
              <a:ext uri="{FF2B5EF4-FFF2-40B4-BE49-F238E27FC236}">
                <a16:creationId xmlns:a16="http://schemas.microsoft.com/office/drawing/2014/main" id="{7CA11FA5-0CA8-4E86-906F-BD19D8A6E115}"/>
              </a:ext>
            </a:extLst>
          </p:cNvPr>
          <p:cNvPicPr>
            <a:picLocks noChangeAspect="1"/>
          </p:cNvPicPr>
          <p:nvPr/>
        </p:nvPicPr>
        <p:blipFill rotWithShape="1">
          <a:blip r:embed="rId4"/>
          <a:srcRect l="15039" t="11605" r="16022"/>
          <a:stretch/>
        </p:blipFill>
        <p:spPr>
          <a:xfrm>
            <a:off x="10839327" y="1167618"/>
            <a:ext cx="1352673" cy="2054389"/>
          </a:xfrm>
          <a:prstGeom prst="rect">
            <a:avLst/>
          </a:prstGeom>
        </p:spPr>
      </p:pic>
    </p:spTree>
    <p:extLst>
      <p:ext uri="{BB962C8B-B14F-4D97-AF65-F5344CB8AC3E}">
        <p14:creationId xmlns:p14="http://schemas.microsoft.com/office/powerpoint/2010/main" val="179445555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3E78FD-CED2-4111-ABE1-5A03D3152B41}"/>
              </a:ext>
            </a:extLst>
          </p:cNvPr>
          <p:cNvSpPr>
            <a:spLocks noGrp="1"/>
          </p:cNvSpPr>
          <p:nvPr>
            <p:ph sz="quarter" idx="13"/>
          </p:nvPr>
        </p:nvSpPr>
        <p:spPr>
          <a:xfrm>
            <a:off x="914087" y="1777787"/>
            <a:ext cx="10363826" cy="3424107"/>
          </a:xfrm>
        </p:spPr>
        <p:txBody>
          <a:bodyPr>
            <a:normAutofit/>
          </a:bodyPr>
          <a:lstStyle/>
          <a:p>
            <a:r>
              <a:rPr lang="en-US" sz="3200" b="1" dirty="0">
                <a:latin typeface="Times New Roman" panose="02020603050405020304" pitchFamily="18" charset="0"/>
                <a:cs typeface="Times New Roman" panose="02020603050405020304" pitchFamily="18" charset="0"/>
              </a:rPr>
              <a:t>Do  not pipette any solution by mouth.</a:t>
            </a:r>
          </a:p>
          <a:p>
            <a:r>
              <a:rPr lang="en-US" sz="3200" b="1" dirty="0">
                <a:latin typeface="Times New Roman" panose="02020603050405020304" pitchFamily="18" charset="0"/>
                <a:cs typeface="Times New Roman" panose="02020603050405020304" pitchFamily="18" charset="0"/>
              </a:rPr>
              <a:t>Do  not carry reagents around the lab.</a:t>
            </a:r>
          </a:p>
          <a:p>
            <a:r>
              <a:rPr lang="en-US" sz="3200" b="1" dirty="0">
                <a:latin typeface="Times New Roman" panose="02020603050405020304" pitchFamily="18" charset="0"/>
                <a:cs typeface="Times New Roman" panose="02020603050405020304" pitchFamily="18" charset="0"/>
              </a:rPr>
              <a:t>No  food or drink is allowed in the lab.</a:t>
            </a:r>
          </a:p>
        </p:txBody>
      </p:sp>
      <p:grpSp>
        <p:nvGrpSpPr>
          <p:cNvPr id="4" name="Group 2">
            <a:extLst>
              <a:ext uri="{FF2B5EF4-FFF2-40B4-BE49-F238E27FC236}">
                <a16:creationId xmlns:a16="http://schemas.microsoft.com/office/drawing/2014/main" id="{A4029293-3F42-46F9-94CF-9FC43485A0CE}"/>
              </a:ext>
            </a:extLst>
          </p:cNvPr>
          <p:cNvGrpSpPr>
            <a:grpSpLocks/>
          </p:cNvGrpSpPr>
          <p:nvPr/>
        </p:nvGrpSpPr>
        <p:grpSpPr bwMode="auto">
          <a:xfrm>
            <a:off x="2937194" y="4084929"/>
            <a:ext cx="2452687" cy="2597150"/>
            <a:chOff x="5592" y="3251"/>
            <a:chExt cx="3864" cy="4090"/>
          </a:xfrm>
        </p:grpSpPr>
        <p:pic>
          <p:nvPicPr>
            <p:cNvPr id="6147" name="Picture 3">
              <a:extLst>
                <a:ext uri="{FF2B5EF4-FFF2-40B4-BE49-F238E27FC236}">
                  <a16:creationId xmlns:a16="http://schemas.microsoft.com/office/drawing/2014/main" id="{82CC7A59-40CE-489E-8DFF-5EA3B78C92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3" y="3539"/>
              <a:ext cx="3101" cy="3317"/>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a:extLst>
                <a:ext uri="{FF2B5EF4-FFF2-40B4-BE49-F238E27FC236}">
                  <a16:creationId xmlns:a16="http://schemas.microsoft.com/office/drawing/2014/main" id="{83187B44-54A1-4B05-9785-8DD83B8B8F8D}"/>
                </a:ext>
              </a:extLst>
            </p:cNvPr>
            <p:cNvGrpSpPr>
              <a:grpSpLocks/>
            </p:cNvGrpSpPr>
            <p:nvPr/>
          </p:nvGrpSpPr>
          <p:grpSpPr bwMode="auto">
            <a:xfrm>
              <a:off x="5652" y="3311"/>
              <a:ext cx="3744" cy="3970"/>
              <a:chOff x="5652" y="3311"/>
              <a:chExt cx="3744" cy="3970"/>
            </a:xfrm>
          </p:grpSpPr>
          <p:sp>
            <p:nvSpPr>
              <p:cNvPr id="8" name="Freeform 5">
                <a:extLst>
                  <a:ext uri="{FF2B5EF4-FFF2-40B4-BE49-F238E27FC236}">
                    <a16:creationId xmlns:a16="http://schemas.microsoft.com/office/drawing/2014/main" id="{69E418BB-5338-4B0F-B264-A3E8A44FAB80}"/>
                  </a:ext>
                </a:extLst>
              </p:cNvPr>
              <p:cNvSpPr>
                <a:spLocks/>
              </p:cNvSpPr>
              <p:nvPr/>
            </p:nvSpPr>
            <p:spPr bwMode="auto">
              <a:xfrm>
                <a:off x="5652" y="3311"/>
                <a:ext cx="3744" cy="3970"/>
              </a:xfrm>
              <a:custGeom>
                <a:avLst/>
                <a:gdLst>
                  <a:gd name="T0" fmla="+- 0 5652 5652"/>
                  <a:gd name="T1" fmla="*/ T0 w 3744"/>
                  <a:gd name="T2" fmla="+- 0 3311 3311"/>
                  <a:gd name="T3" fmla="*/ 3311 h 3970"/>
                  <a:gd name="T4" fmla="+- 0 9396 5652"/>
                  <a:gd name="T5" fmla="*/ T4 w 3744"/>
                  <a:gd name="T6" fmla="+- 0 7280 3311"/>
                  <a:gd name="T7" fmla="*/ 7280 h 3970"/>
                </a:gdLst>
                <a:ahLst/>
                <a:cxnLst>
                  <a:cxn ang="0">
                    <a:pos x="T1" y="T3"/>
                  </a:cxn>
                  <a:cxn ang="0">
                    <a:pos x="T5" y="T7"/>
                  </a:cxn>
                </a:cxnLst>
                <a:rect l="0" t="0" r="r" b="b"/>
                <a:pathLst>
                  <a:path w="3744" h="3970">
                    <a:moveTo>
                      <a:pt x="0" y="0"/>
                    </a:moveTo>
                    <a:lnTo>
                      <a:pt x="3744" y="3969"/>
                    </a:lnTo>
                  </a:path>
                </a:pathLst>
              </a:cu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 name="Group 6">
              <a:extLst>
                <a:ext uri="{FF2B5EF4-FFF2-40B4-BE49-F238E27FC236}">
                  <a16:creationId xmlns:a16="http://schemas.microsoft.com/office/drawing/2014/main" id="{25BE1AED-6A23-49B2-9CD7-841BFB51646B}"/>
                </a:ext>
              </a:extLst>
            </p:cNvPr>
            <p:cNvGrpSpPr>
              <a:grpSpLocks/>
            </p:cNvGrpSpPr>
            <p:nvPr/>
          </p:nvGrpSpPr>
          <p:grpSpPr bwMode="auto">
            <a:xfrm>
              <a:off x="5765" y="3311"/>
              <a:ext cx="3631" cy="3970"/>
              <a:chOff x="5765" y="3311"/>
              <a:chExt cx="3631" cy="3970"/>
            </a:xfrm>
          </p:grpSpPr>
          <p:sp>
            <p:nvSpPr>
              <p:cNvPr id="7" name="Freeform 7">
                <a:extLst>
                  <a:ext uri="{FF2B5EF4-FFF2-40B4-BE49-F238E27FC236}">
                    <a16:creationId xmlns:a16="http://schemas.microsoft.com/office/drawing/2014/main" id="{F7ED61B1-212E-4B5E-8902-CBCF3D4F16F2}"/>
                  </a:ext>
                </a:extLst>
              </p:cNvPr>
              <p:cNvSpPr>
                <a:spLocks/>
              </p:cNvSpPr>
              <p:nvPr/>
            </p:nvSpPr>
            <p:spPr bwMode="auto">
              <a:xfrm>
                <a:off x="5765" y="3311"/>
                <a:ext cx="3631" cy="3970"/>
              </a:xfrm>
              <a:custGeom>
                <a:avLst/>
                <a:gdLst>
                  <a:gd name="T0" fmla="+- 0 9396 5765"/>
                  <a:gd name="T1" fmla="*/ T0 w 3631"/>
                  <a:gd name="T2" fmla="+- 0 3311 3311"/>
                  <a:gd name="T3" fmla="*/ 3311 h 3970"/>
                  <a:gd name="T4" fmla="+- 0 5765 5765"/>
                  <a:gd name="T5" fmla="*/ T4 w 3631"/>
                  <a:gd name="T6" fmla="+- 0 7280 3311"/>
                  <a:gd name="T7" fmla="*/ 7280 h 3970"/>
                </a:gdLst>
                <a:ahLst/>
                <a:cxnLst>
                  <a:cxn ang="0">
                    <a:pos x="T1" y="T3"/>
                  </a:cxn>
                  <a:cxn ang="0">
                    <a:pos x="T5" y="T7"/>
                  </a:cxn>
                </a:cxnLst>
                <a:rect l="0" t="0" r="r" b="b"/>
                <a:pathLst>
                  <a:path w="3631" h="3970">
                    <a:moveTo>
                      <a:pt x="3631" y="0"/>
                    </a:moveTo>
                    <a:lnTo>
                      <a:pt x="0" y="3969"/>
                    </a:lnTo>
                  </a:path>
                </a:pathLst>
              </a:cu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sp>
        <p:nvSpPr>
          <p:cNvPr id="10" name="Title 1">
            <a:extLst>
              <a:ext uri="{FF2B5EF4-FFF2-40B4-BE49-F238E27FC236}">
                <a16:creationId xmlns:a16="http://schemas.microsoft.com/office/drawing/2014/main" id="{97971A0E-2EC5-4DB4-82EB-4318463CA02A}"/>
              </a:ext>
            </a:extLst>
          </p:cNvPr>
          <p:cNvSpPr>
            <a:spLocks noGrp="1"/>
          </p:cNvSpPr>
          <p:nvPr>
            <p:ph type="title"/>
          </p:nvPr>
        </p:nvSpPr>
        <p:spPr>
          <a:xfrm>
            <a:off x="847549" y="0"/>
            <a:ext cx="10364451" cy="1596177"/>
          </a:xfrm>
        </p:spPr>
        <p:txBody>
          <a:bodyPr>
            <a:normAutofit/>
          </a:bodyPr>
          <a:lstStyle/>
          <a:p>
            <a:r>
              <a:rPr lang="en-US" sz="5400" b="1" dirty="0">
                <a:solidFill>
                  <a:srgbClr val="FF0000"/>
                </a:solidFill>
                <a:effectLst>
                  <a:outerShdw blurRad="50800" dist="38100" algn="tr" rotWithShape="0">
                    <a:prstClr val="black">
                      <a:alpha val="40000"/>
                    </a:prstClr>
                  </a:outerShdw>
                </a:effectLst>
              </a:rPr>
              <a:t>Safety</a:t>
            </a:r>
            <a:r>
              <a:rPr lang="en-US" sz="5400" b="1" dirty="0">
                <a:solidFill>
                  <a:srgbClr val="FF0000"/>
                </a:solidFill>
              </a:rPr>
              <a:t> </a:t>
            </a:r>
            <a:r>
              <a:rPr lang="en-US" sz="5400" b="1" dirty="0">
                <a:solidFill>
                  <a:srgbClr val="FF0000"/>
                </a:solidFill>
                <a:effectLst>
                  <a:outerShdw blurRad="50800" dist="38100" algn="tr" rotWithShape="0">
                    <a:prstClr val="black">
                      <a:alpha val="40000"/>
                    </a:prstClr>
                  </a:outerShdw>
                </a:effectLst>
              </a:rPr>
              <a:t>measures</a:t>
            </a:r>
            <a:r>
              <a:rPr lang="en-US" sz="5400" b="1" dirty="0">
                <a:solidFill>
                  <a:srgbClr val="FF0000"/>
                </a:solidFill>
              </a:rPr>
              <a:t> </a:t>
            </a:r>
            <a:r>
              <a:rPr lang="en-US" sz="5400" b="1" dirty="0">
                <a:solidFill>
                  <a:srgbClr val="FF0000"/>
                </a:solidFill>
                <a:effectLst>
                  <a:outerShdw blurRad="50800" dist="38100" algn="tr" rotWithShape="0">
                    <a:prstClr val="black">
                      <a:alpha val="40000"/>
                    </a:prstClr>
                  </a:outerShdw>
                </a:effectLst>
              </a:rPr>
              <a:t>&amp;</a:t>
            </a:r>
            <a:r>
              <a:rPr lang="en-US" sz="5400" b="1" dirty="0">
                <a:solidFill>
                  <a:srgbClr val="FF0000"/>
                </a:solidFill>
              </a:rPr>
              <a:t> </a:t>
            </a:r>
            <a:r>
              <a:rPr lang="en-US" sz="5400" b="1" dirty="0">
                <a:solidFill>
                  <a:srgbClr val="FF0000"/>
                </a:solidFill>
                <a:effectLst>
                  <a:outerShdw blurRad="50800" dist="38100" algn="tr" rotWithShape="0">
                    <a:prstClr val="black">
                      <a:alpha val="40000"/>
                    </a:prstClr>
                  </a:outerShdw>
                </a:effectLst>
              </a:rPr>
              <a:t>rules</a:t>
            </a:r>
            <a:endParaRPr lang="en-US" sz="5400" b="1" dirty="0">
              <a:solidFill>
                <a:srgbClr val="FF0000"/>
              </a:solidFill>
            </a:endParaRPr>
          </a:p>
        </p:txBody>
      </p:sp>
    </p:spTree>
    <p:extLst>
      <p:ext uri="{BB962C8B-B14F-4D97-AF65-F5344CB8AC3E}">
        <p14:creationId xmlns:p14="http://schemas.microsoft.com/office/powerpoint/2010/main" val="44389126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253</TotalTime>
  <Words>513</Words>
  <Application>Microsoft Office PowerPoint</Application>
  <PresentationFormat>Widescreen</PresentationFormat>
  <Paragraphs>51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Tw Cen MT</vt:lpstr>
      <vt:lpstr>Droplet</vt:lpstr>
      <vt:lpstr>ANALYTICAL CHEMISTRY</vt:lpstr>
      <vt:lpstr>INTRODUCTION</vt:lpstr>
      <vt:lpstr>INTRODUCTION</vt:lpstr>
      <vt:lpstr>Practical   sessions   will start immediately after getting the theoretical background in lab</vt:lpstr>
      <vt:lpstr>Laboratory Policies</vt:lpstr>
      <vt:lpstr>Laboratory Policies</vt:lpstr>
      <vt:lpstr>Safety measures &amp; rules</vt:lpstr>
      <vt:lpstr>Safety measures &amp; rules</vt:lpstr>
      <vt:lpstr>Safety measures &amp; rules</vt:lpstr>
      <vt:lpstr>Safety measures &amp; rules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ANALYTICAL CHEMISTRY</dc:title>
  <dc:creator>ahmed.mohamed@fagr.bu.edu.eg</dc:creator>
  <cp:lastModifiedBy>ahmed.mohamed@fagr.bu.edu.eg</cp:lastModifiedBy>
  <cp:revision>16</cp:revision>
  <dcterms:created xsi:type="dcterms:W3CDTF">2019-09-19T12:44:31Z</dcterms:created>
  <dcterms:modified xsi:type="dcterms:W3CDTF">2019-09-20T14:19:09Z</dcterms:modified>
</cp:coreProperties>
</file>